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4"/>
  </p:notesMasterIdLst>
  <p:handoutMasterIdLst>
    <p:handoutMasterId r:id="rId45"/>
  </p:handoutMasterIdLst>
  <p:sldIdLst>
    <p:sldId id="352" r:id="rId2"/>
    <p:sldId id="333" r:id="rId3"/>
    <p:sldId id="353" r:id="rId4"/>
    <p:sldId id="335" r:id="rId5"/>
    <p:sldId id="393" r:id="rId6"/>
    <p:sldId id="336" r:id="rId7"/>
    <p:sldId id="409" r:id="rId8"/>
    <p:sldId id="389" r:id="rId9"/>
    <p:sldId id="391" r:id="rId10"/>
    <p:sldId id="365" r:id="rId11"/>
    <p:sldId id="392" r:id="rId12"/>
    <p:sldId id="363" r:id="rId13"/>
    <p:sldId id="410" r:id="rId14"/>
    <p:sldId id="364" r:id="rId15"/>
    <p:sldId id="347" r:id="rId16"/>
    <p:sldId id="411" r:id="rId17"/>
    <p:sldId id="387" r:id="rId18"/>
    <p:sldId id="358" r:id="rId19"/>
    <p:sldId id="359" r:id="rId20"/>
    <p:sldId id="397" r:id="rId21"/>
    <p:sldId id="355" r:id="rId22"/>
    <p:sldId id="403" r:id="rId23"/>
    <p:sldId id="381" r:id="rId24"/>
    <p:sldId id="412" r:id="rId25"/>
    <p:sldId id="338" r:id="rId26"/>
    <p:sldId id="339" r:id="rId27"/>
    <p:sldId id="396" r:id="rId28"/>
    <p:sldId id="344" r:id="rId29"/>
    <p:sldId id="345" r:id="rId30"/>
    <p:sldId id="413" r:id="rId31"/>
    <p:sldId id="341" r:id="rId32"/>
    <p:sldId id="343" r:id="rId33"/>
    <p:sldId id="414" r:id="rId34"/>
    <p:sldId id="349" r:id="rId35"/>
    <p:sldId id="351" r:id="rId36"/>
    <p:sldId id="390" r:id="rId37"/>
    <p:sldId id="398" r:id="rId38"/>
    <p:sldId id="401" r:id="rId39"/>
    <p:sldId id="369" r:id="rId40"/>
    <p:sldId id="370" r:id="rId41"/>
    <p:sldId id="385" r:id="rId42"/>
    <p:sldId id="386" r:id="rId43"/>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00"/>
    <a:srgbClr val="DB7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00" y="-120"/>
      </p:cViewPr>
      <p:guideLst>
        <p:guide orient="horz" pos="2160"/>
        <p:guide pos="2880"/>
      </p:guideLst>
    </p:cSldViewPr>
  </p:slideViewPr>
  <p:notesTextViewPr>
    <p:cViewPr>
      <p:scale>
        <a:sx n="1" d="1"/>
        <a:sy n="1" d="1"/>
      </p:scale>
      <p:origin x="0" y="0"/>
    </p:cViewPr>
  </p:notesTextViewPr>
  <p:sorterViewPr>
    <p:cViewPr>
      <p:scale>
        <a:sx n="125" d="100"/>
        <a:sy n="125" d="100"/>
      </p:scale>
      <p:origin x="0" y="3144"/>
    </p:cViewPr>
  </p:sorterViewPr>
  <p:notesViewPr>
    <p:cSldViewPr>
      <p:cViewPr varScale="1">
        <p:scale>
          <a:sx n="67" d="100"/>
          <a:sy n="67" d="100"/>
        </p:scale>
        <p:origin x="-3264" y="-96"/>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6414" cy="467836"/>
          </a:xfrm>
          <a:prstGeom prst="rect">
            <a:avLst/>
          </a:prstGeom>
        </p:spPr>
        <p:txBody>
          <a:bodyPr vert="horz" lIns="93763" tIns="46881" rIns="93763" bIns="46881" rtlCol="0"/>
          <a:lstStyle>
            <a:lvl1pPr algn="l">
              <a:defRPr sz="1200"/>
            </a:lvl1pPr>
          </a:lstStyle>
          <a:p>
            <a:r>
              <a:rPr lang="en-US" smtClean="0"/>
              <a:t>Dr. Bob Weaber</a:t>
            </a:r>
            <a:endParaRPr lang="en-US"/>
          </a:p>
        </p:txBody>
      </p:sp>
      <p:sp>
        <p:nvSpPr>
          <p:cNvPr id="3" name="Date Placeholder 2"/>
          <p:cNvSpPr>
            <a:spLocks noGrp="1"/>
          </p:cNvSpPr>
          <p:nvPr>
            <p:ph type="dt" sz="quarter" idx="1"/>
          </p:nvPr>
        </p:nvSpPr>
        <p:spPr>
          <a:xfrm>
            <a:off x="3995218" y="1"/>
            <a:ext cx="3056414" cy="467836"/>
          </a:xfrm>
          <a:prstGeom prst="rect">
            <a:avLst/>
          </a:prstGeom>
        </p:spPr>
        <p:txBody>
          <a:bodyPr vert="horz" lIns="93763" tIns="46881" rIns="93763" bIns="46881" rtlCol="0"/>
          <a:lstStyle>
            <a:lvl1pPr algn="r">
              <a:defRPr sz="1200"/>
            </a:lvl1pPr>
          </a:lstStyle>
          <a:p>
            <a:r>
              <a:rPr lang="en-US" smtClean="0"/>
              <a:t>4/4/2012</a:t>
            </a:r>
            <a:endParaRPr lang="en-US"/>
          </a:p>
        </p:txBody>
      </p:sp>
      <p:sp>
        <p:nvSpPr>
          <p:cNvPr id="4" name="Footer Placeholder 3"/>
          <p:cNvSpPr>
            <a:spLocks noGrp="1"/>
          </p:cNvSpPr>
          <p:nvPr>
            <p:ph type="ftr" sz="quarter" idx="2"/>
          </p:nvPr>
        </p:nvSpPr>
        <p:spPr>
          <a:xfrm>
            <a:off x="1" y="8887265"/>
            <a:ext cx="3056414" cy="467836"/>
          </a:xfrm>
          <a:prstGeom prst="rect">
            <a:avLst/>
          </a:prstGeom>
        </p:spPr>
        <p:txBody>
          <a:bodyPr vert="horz" lIns="93763" tIns="46881" rIns="93763" bIns="46881" rtlCol="0" anchor="b"/>
          <a:lstStyle>
            <a:lvl1pPr algn="l">
              <a:defRPr sz="1200"/>
            </a:lvl1pPr>
          </a:lstStyle>
          <a:p>
            <a:r>
              <a:rPr lang="en-US" smtClean="0"/>
              <a:t>CCC Stockmen's Day-Colby, KS</a:t>
            </a:r>
            <a:endParaRPr lang="en-US"/>
          </a:p>
        </p:txBody>
      </p:sp>
      <p:sp>
        <p:nvSpPr>
          <p:cNvPr id="5" name="Slide Number Placeholder 4"/>
          <p:cNvSpPr>
            <a:spLocks noGrp="1"/>
          </p:cNvSpPr>
          <p:nvPr>
            <p:ph type="sldNum" sz="quarter" idx="3"/>
          </p:nvPr>
        </p:nvSpPr>
        <p:spPr>
          <a:xfrm>
            <a:off x="3995218" y="8887265"/>
            <a:ext cx="3056414" cy="467836"/>
          </a:xfrm>
          <a:prstGeom prst="rect">
            <a:avLst/>
          </a:prstGeom>
        </p:spPr>
        <p:txBody>
          <a:bodyPr vert="horz" lIns="93763" tIns="46881" rIns="93763" bIns="46881" rtlCol="0" anchor="b"/>
          <a:lstStyle>
            <a:lvl1pPr algn="r">
              <a:defRPr sz="1200"/>
            </a:lvl1pPr>
          </a:lstStyle>
          <a:p>
            <a:fld id="{993C2AEC-46A8-4553-9D58-2A9995C50E7A}" type="slidenum">
              <a:rPr lang="en-US" smtClean="0"/>
              <a:t>‹#›</a:t>
            </a:fld>
            <a:endParaRPr lang="en-US"/>
          </a:p>
        </p:txBody>
      </p:sp>
    </p:spTree>
    <p:extLst>
      <p:ext uri="{BB962C8B-B14F-4D97-AF65-F5344CB8AC3E}">
        <p14:creationId xmlns:p14="http://schemas.microsoft.com/office/powerpoint/2010/main" val="1752572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6414" cy="467836"/>
          </a:xfrm>
          <a:prstGeom prst="rect">
            <a:avLst/>
          </a:prstGeom>
        </p:spPr>
        <p:txBody>
          <a:bodyPr vert="horz" lIns="93763" tIns="46881" rIns="93763" bIns="46881" rtlCol="0"/>
          <a:lstStyle>
            <a:lvl1pPr algn="l">
              <a:defRPr sz="1200"/>
            </a:lvl1pPr>
          </a:lstStyle>
          <a:p>
            <a:r>
              <a:rPr lang="en-US" smtClean="0"/>
              <a:t>Dr. Bob Weaber</a:t>
            </a:r>
            <a:endParaRPr lang="en-US"/>
          </a:p>
        </p:txBody>
      </p:sp>
      <p:sp>
        <p:nvSpPr>
          <p:cNvPr id="3" name="Date Placeholder 2"/>
          <p:cNvSpPr>
            <a:spLocks noGrp="1"/>
          </p:cNvSpPr>
          <p:nvPr>
            <p:ph type="dt" idx="1"/>
          </p:nvPr>
        </p:nvSpPr>
        <p:spPr>
          <a:xfrm>
            <a:off x="3995218" y="1"/>
            <a:ext cx="3056414" cy="467836"/>
          </a:xfrm>
          <a:prstGeom prst="rect">
            <a:avLst/>
          </a:prstGeom>
        </p:spPr>
        <p:txBody>
          <a:bodyPr vert="horz" lIns="93763" tIns="46881" rIns="93763" bIns="46881" rtlCol="0"/>
          <a:lstStyle>
            <a:lvl1pPr algn="r">
              <a:defRPr sz="1200"/>
            </a:lvl1pPr>
          </a:lstStyle>
          <a:p>
            <a:r>
              <a:rPr lang="en-US" smtClean="0"/>
              <a:t>4/4/2012</a:t>
            </a:r>
            <a:endParaRPr lang="en-US"/>
          </a:p>
        </p:txBody>
      </p:sp>
      <p:sp>
        <p:nvSpPr>
          <p:cNvPr id="4" name="Slide Image Placeholder 3"/>
          <p:cNvSpPr>
            <a:spLocks noGrp="1" noRot="1" noChangeAspect="1"/>
          </p:cNvSpPr>
          <p:nvPr>
            <p:ph type="sldImg" idx="2"/>
          </p:nvPr>
        </p:nvSpPr>
        <p:spPr>
          <a:xfrm>
            <a:off x="1187450" y="701675"/>
            <a:ext cx="4678363"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87265"/>
            <a:ext cx="3056414" cy="467836"/>
          </a:xfrm>
          <a:prstGeom prst="rect">
            <a:avLst/>
          </a:prstGeom>
        </p:spPr>
        <p:txBody>
          <a:bodyPr vert="horz" lIns="93763" tIns="46881" rIns="93763" bIns="46881" rtlCol="0" anchor="b"/>
          <a:lstStyle>
            <a:lvl1pPr algn="l">
              <a:defRPr sz="1200"/>
            </a:lvl1pPr>
          </a:lstStyle>
          <a:p>
            <a:r>
              <a:rPr lang="en-US" smtClean="0"/>
              <a:t>CCC Stockmen's Day-Colby, KS</a:t>
            </a:r>
            <a:endParaRPr lang="en-US"/>
          </a:p>
        </p:txBody>
      </p:sp>
      <p:sp>
        <p:nvSpPr>
          <p:cNvPr id="7" name="Slide Number Placeholder 6"/>
          <p:cNvSpPr>
            <a:spLocks noGrp="1"/>
          </p:cNvSpPr>
          <p:nvPr>
            <p:ph type="sldNum" sz="quarter" idx="5"/>
          </p:nvPr>
        </p:nvSpPr>
        <p:spPr>
          <a:xfrm>
            <a:off x="3995218" y="8887265"/>
            <a:ext cx="3056414" cy="467836"/>
          </a:xfrm>
          <a:prstGeom prst="rect">
            <a:avLst/>
          </a:prstGeom>
        </p:spPr>
        <p:txBody>
          <a:bodyPr vert="horz" lIns="93763" tIns="46881" rIns="93763" bIns="46881" rtlCol="0" anchor="b"/>
          <a:lstStyle>
            <a:lvl1pPr algn="r">
              <a:defRPr sz="1200"/>
            </a:lvl1pPr>
          </a:lstStyle>
          <a:p>
            <a:fld id="{02B618D8-8BF3-45EB-83F1-37F46CA62DB3}" type="slidenum">
              <a:rPr lang="en-US" smtClean="0"/>
              <a:t>‹#›</a:t>
            </a:fld>
            <a:endParaRPr lang="en-US"/>
          </a:p>
        </p:txBody>
      </p:sp>
    </p:spTree>
    <p:extLst>
      <p:ext uri="{BB962C8B-B14F-4D97-AF65-F5344CB8AC3E}">
        <p14:creationId xmlns:p14="http://schemas.microsoft.com/office/powerpoint/2010/main" val="8039611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Residual feed intake is calculated as the difference between observed and expected feed intake (), which is usually predicted from the regression of average daily feed intake (AFI) on ADG and metabolic </a:t>
            </a:r>
            <a:r>
              <a:rPr lang="en-US" dirty="0" err="1"/>
              <a:t>midweight</a:t>
            </a:r>
            <a:r>
              <a:rPr lang="en-US" dirty="0"/>
              <a:t> (MMW; mid-weight</a:t>
            </a:r>
            <a:r>
              <a:rPr lang="en-US" baseline="30000" dirty="0"/>
              <a:t>0.75</a:t>
            </a:r>
            <a:r>
              <a:rPr lang="en-US" dirty="0"/>
              <a:t>)</a:t>
            </a:r>
          </a:p>
        </p:txBody>
      </p:sp>
      <p:sp>
        <p:nvSpPr>
          <p:cNvPr id="4" name="Slide Number Placeholder 3"/>
          <p:cNvSpPr>
            <a:spLocks noGrp="1"/>
          </p:cNvSpPr>
          <p:nvPr>
            <p:ph type="sldNum" sz="quarter" idx="10"/>
          </p:nvPr>
        </p:nvSpPr>
        <p:spPr/>
        <p:txBody>
          <a:bodyPr/>
          <a:lstStyle/>
          <a:p>
            <a:fld id="{56851DB4-7347-4A3A-BFDA-444327B9ACD1}"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2ECFA-E1FA-462E-A7B8-4116D1965C1D}" type="slidenum">
              <a:rPr lang="en-US"/>
              <a:pPr/>
              <a:t>42</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a:xfrm>
            <a:off x="457200" y="6476999"/>
            <a:ext cx="1066800" cy="244475"/>
          </a:xfrm>
        </p:spPr>
        <p:txBody>
          <a:bodyPr/>
          <a:lstStyle>
            <a:lvl1pPr>
              <a:defRPr lang="en-US" smtClean="0"/>
            </a:lvl1pPr>
          </a:lstStyle>
          <a:p>
            <a:r>
              <a:rPr lang="en-US" smtClean="0"/>
              <a:t>10/3/2012</a:t>
            </a:r>
            <a:endParaRPr lang="en-US" dirty="0"/>
          </a:p>
        </p:txBody>
      </p:sp>
      <p:sp>
        <p:nvSpPr>
          <p:cNvPr id="9" name="Rectangle 14"/>
          <p:cNvSpPr>
            <a:spLocks noGrp="1"/>
          </p:cNvSpPr>
          <p:nvPr>
            <p:ph type="sldNum" sz="quarter" idx="11"/>
          </p:nvPr>
        </p:nvSpPr>
        <p:spPr>
          <a:xfrm>
            <a:off x="8001000" y="6476999"/>
            <a:ext cx="685800" cy="244475"/>
          </a:xfrm>
        </p:spPr>
        <p:txBody>
          <a:bodyPr/>
          <a:lstStyle>
            <a:lvl1pPr>
              <a:defRPr lang="en-US" smtClean="0"/>
            </a:lvl1pPr>
          </a:lstStyle>
          <a:p>
            <a:fld id="{294973D4-9DF9-4AE2-AF43-4768F2637D67}" type="slidenum">
              <a:rPr lang="en-US" smtClean="0"/>
              <a:pPr/>
              <a:t>‹#›</a:t>
            </a:fld>
            <a:endParaRPr lang="en-US"/>
          </a:p>
        </p:txBody>
      </p:sp>
      <p:sp>
        <p:nvSpPr>
          <p:cNvPr id="25" name="Rectangle 27"/>
          <p:cNvSpPr>
            <a:spLocks noGrp="1"/>
          </p:cNvSpPr>
          <p:nvPr>
            <p:ph type="ftr" sz="quarter" idx="12"/>
          </p:nvPr>
        </p:nvSpPr>
        <p:spPr>
          <a:xfrm>
            <a:off x="1600200" y="6476999"/>
            <a:ext cx="6248400" cy="244475"/>
          </a:xfrm>
        </p:spPr>
        <p:txBody>
          <a:bodyPr/>
          <a:lstStyle>
            <a:lvl1pPr>
              <a:defRPr lang="en-US" smtClean="0"/>
            </a:lvl1pPr>
          </a:lstStyle>
          <a:p>
            <a:r>
              <a:rPr lang="en-US" smtClean="0"/>
              <a:t>National Angus Conference and Tour--Wichita, KS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a:xfrm>
            <a:off x="1905000" y="304800"/>
            <a:ext cx="6781800" cy="1143000"/>
          </a:xfrm>
        </p:spPr>
        <p:txBody>
          <a:bodyPr/>
          <a:lstStyle>
            <a:lvl1pPr algn="ctr">
              <a:defRPr/>
            </a:lvl1pPr>
          </a:lstStyle>
          <a:p>
            <a:r>
              <a:rPr lang="en-US" dirty="0" smtClean="0"/>
              <a:t>Click to edit Master title style</a:t>
            </a:r>
            <a:endParaRPr lang="en-US" dirty="0"/>
          </a:p>
        </p:txBody>
      </p:sp>
      <p:sp>
        <p:nvSpPr>
          <p:cNvPr id="3" name="Rectangle 3"/>
          <p:cNvSpPr>
            <a:spLocks noGrp="1"/>
          </p:cNvSpPr>
          <p:nvPr>
            <p:ph idx="1"/>
          </p:nvPr>
        </p:nvSpPr>
        <p:spPr/>
        <p:txBody>
          <a:bodyPr/>
          <a:lstStyle>
            <a:lvl1pPr marL="228600" indent="-228600">
              <a:tabLst/>
              <a:defRPr/>
            </a:lvl1pPr>
            <a:lvl2pPr>
              <a:tabLst/>
              <a:defRPr/>
            </a:lvl2pPr>
            <a:lvl3pPr>
              <a:tabLst/>
              <a:defRPr/>
            </a:lvl3pPr>
            <a:lvl4pPr>
              <a:tabLst/>
              <a:defRPr/>
            </a:lvl4pPr>
            <a:lvl5pP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a:xfrm>
            <a:off x="457200" y="6476999"/>
            <a:ext cx="990600" cy="228601"/>
          </a:xfrm>
        </p:spPr>
        <p:txBody>
          <a:bodyPr/>
          <a:lstStyle/>
          <a:p>
            <a:r>
              <a:rPr lang="en-US" smtClean="0"/>
              <a:t>10/3/2012</a:t>
            </a:r>
            <a:endParaRPr lang="en-US" dirty="0"/>
          </a:p>
        </p:txBody>
      </p:sp>
      <p:sp>
        <p:nvSpPr>
          <p:cNvPr id="5" name="Rectangle 5"/>
          <p:cNvSpPr>
            <a:spLocks noGrp="1"/>
          </p:cNvSpPr>
          <p:nvPr>
            <p:ph type="ftr" sz="quarter" idx="11"/>
          </p:nvPr>
        </p:nvSpPr>
        <p:spPr/>
        <p:txBody>
          <a:bodyPr/>
          <a:lstStyle/>
          <a:p>
            <a:r>
              <a:rPr lang="en-US" smtClean="0"/>
              <a:t>National Angus Conference and Tour--Wichita, KS</a:t>
            </a:r>
            <a:endParaRPr lang="en-US"/>
          </a:p>
        </p:txBody>
      </p:sp>
      <p:sp>
        <p:nvSpPr>
          <p:cNvPr id="6" name="Rectangle 6"/>
          <p:cNvSpPr>
            <a:spLocks noGrp="1"/>
          </p:cNvSpPr>
          <p:nvPr>
            <p:ph type="sldNum" sz="quarter" idx="12"/>
          </p:nvPr>
        </p:nvSpPr>
        <p:spPr/>
        <p:txBody>
          <a:bodyPr/>
          <a:lstStyle/>
          <a:p>
            <a:fld id="{EB607355-B6B3-4CA0-A666-432922ECDC00}" type="slidenum">
              <a:rPr lang="en-US" smtClean="0"/>
              <a:t>‹#›</a:t>
            </a:fld>
            <a:endParaRPr lang="en-US"/>
          </a:p>
        </p:txBody>
      </p:sp>
      <p:pic>
        <p:nvPicPr>
          <p:cNvPr id="7" name="Picture 2" descr="Come Home to Kansa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285612"/>
            <a:ext cx="1524000" cy="1162188"/>
          </a:xfrm>
          <a:prstGeom prst="rect">
            <a:avLst/>
          </a:prstGeom>
          <a:noFill/>
          <a:effectLst>
            <a:outerShdw blurRad="50800" dist="127000" dir="2700000" algn="tl"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r>
              <a:rPr lang="en-US" smtClean="0"/>
              <a:t>10/3/2012</a:t>
            </a:r>
            <a:endParaRPr lang="en-US"/>
          </a:p>
        </p:txBody>
      </p:sp>
      <p:sp>
        <p:nvSpPr>
          <p:cNvPr id="5" name="Rectangle 5"/>
          <p:cNvSpPr>
            <a:spLocks noGrp="1"/>
          </p:cNvSpPr>
          <p:nvPr>
            <p:ph type="ftr" sz="quarter" idx="11"/>
          </p:nvPr>
        </p:nvSpPr>
        <p:spPr/>
        <p:txBody>
          <a:bodyPr/>
          <a:lstStyle/>
          <a:p>
            <a:r>
              <a:rPr lang="en-US" smtClean="0"/>
              <a:t>National Angus Conference and Tour--Wichita, KS</a:t>
            </a:r>
            <a:endParaRPr lang="en-US"/>
          </a:p>
        </p:txBody>
      </p:sp>
      <p:sp>
        <p:nvSpPr>
          <p:cNvPr id="6" name="Rectangle 6"/>
          <p:cNvSpPr>
            <a:spLocks noGrp="1"/>
          </p:cNvSpPr>
          <p:nvPr>
            <p:ph type="sldNum" sz="quarter" idx="12"/>
          </p:nvPr>
        </p:nvSpPr>
        <p:spPr/>
        <p:txBody>
          <a:bodyPr/>
          <a:lstStyle/>
          <a:p>
            <a:fld id="{EB607355-B6B3-4CA0-A666-432922ECDC00}" type="slidenum">
              <a:rPr lang="en-US" smtClean="0"/>
              <a:t>‹#›</a:t>
            </a:fld>
            <a:endParaRPr lang="en-US"/>
          </a:p>
        </p:txBody>
      </p:sp>
      <p:pic>
        <p:nvPicPr>
          <p:cNvPr id="7" name="Picture 2" descr="Come Home to Kansas"/>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81000" y="381000"/>
            <a:ext cx="2929387" cy="2233922"/>
          </a:xfrm>
          <a:prstGeom prst="rect">
            <a:avLst/>
          </a:prstGeom>
          <a:noFill/>
          <a:effectLst>
            <a:outerShdw blurRad="50800" dist="279400" dir="2700000" algn="tl"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r>
              <a:rPr lang="en-US" smtClean="0"/>
              <a:t>10/3/2012</a:t>
            </a:r>
            <a:endParaRPr lang="en-US"/>
          </a:p>
        </p:txBody>
      </p:sp>
      <p:sp>
        <p:nvSpPr>
          <p:cNvPr id="6" name="Rectangle 5"/>
          <p:cNvSpPr>
            <a:spLocks noGrp="1"/>
          </p:cNvSpPr>
          <p:nvPr>
            <p:ph type="ftr" sz="quarter" idx="11"/>
          </p:nvPr>
        </p:nvSpPr>
        <p:spPr/>
        <p:txBody>
          <a:bodyPr/>
          <a:lstStyle/>
          <a:p>
            <a:r>
              <a:rPr lang="en-US" smtClean="0"/>
              <a:t>National Angus Conference and Tour--Wichita, KS</a:t>
            </a:r>
            <a:endParaRPr lang="en-US"/>
          </a:p>
        </p:txBody>
      </p:sp>
      <p:sp>
        <p:nvSpPr>
          <p:cNvPr id="7" name="Rectangle 6"/>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r>
              <a:rPr lang="en-US" smtClean="0"/>
              <a:t>10/3/2012</a:t>
            </a:r>
            <a:endParaRPr lang="en-US"/>
          </a:p>
        </p:txBody>
      </p:sp>
      <p:sp>
        <p:nvSpPr>
          <p:cNvPr id="8" name="Rectangle 7"/>
          <p:cNvSpPr>
            <a:spLocks noGrp="1"/>
          </p:cNvSpPr>
          <p:nvPr>
            <p:ph type="ftr" sz="quarter" idx="11"/>
          </p:nvPr>
        </p:nvSpPr>
        <p:spPr/>
        <p:txBody>
          <a:bodyPr/>
          <a:lstStyle/>
          <a:p>
            <a:r>
              <a:rPr lang="en-US" smtClean="0"/>
              <a:t>National Angus Conference and Tour--Wichita, KS</a:t>
            </a:r>
            <a:endParaRPr lang="en-US"/>
          </a:p>
        </p:txBody>
      </p:sp>
      <p:sp>
        <p:nvSpPr>
          <p:cNvPr id="9" name="Rectangle 8"/>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r>
              <a:rPr lang="en-US" smtClean="0"/>
              <a:t>10/3/2012</a:t>
            </a:r>
            <a:endParaRPr lang="en-US"/>
          </a:p>
        </p:txBody>
      </p:sp>
      <p:sp>
        <p:nvSpPr>
          <p:cNvPr id="4" name="Rectangle 4"/>
          <p:cNvSpPr>
            <a:spLocks noGrp="1"/>
          </p:cNvSpPr>
          <p:nvPr>
            <p:ph type="ftr" sz="quarter" idx="11"/>
          </p:nvPr>
        </p:nvSpPr>
        <p:spPr/>
        <p:txBody>
          <a:bodyPr/>
          <a:lstStyle/>
          <a:p>
            <a:r>
              <a:rPr lang="en-US" smtClean="0"/>
              <a:t>National Angus Conference and Tour--Wichita, KS</a:t>
            </a:r>
            <a:endParaRPr lang="en-US"/>
          </a:p>
        </p:txBody>
      </p:sp>
      <p:sp>
        <p:nvSpPr>
          <p:cNvPr id="5" name="Rectangle 5"/>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r>
              <a:rPr lang="en-US" smtClean="0"/>
              <a:t>10/3/2012</a:t>
            </a:r>
            <a:endParaRPr lang="en-US"/>
          </a:p>
        </p:txBody>
      </p:sp>
      <p:sp>
        <p:nvSpPr>
          <p:cNvPr id="3" name="Rectangle 3"/>
          <p:cNvSpPr>
            <a:spLocks noGrp="1"/>
          </p:cNvSpPr>
          <p:nvPr>
            <p:ph type="ftr" sz="quarter" idx="11"/>
          </p:nvPr>
        </p:nvSpPr>
        <p:spPr/>
        <p:txBody>
          <a:bodyPr/>
          <a:lstStyle/>
          <a:p>
            <a:r>
              <a:rPr lang="en-US" smtClean="0"/>
              <a:t>National Angus Conference and Tour--Wichita, KS</a:t>
            </a:r>
            <a:endParaRPr lang="en-US"/>
          </a:p>
        </p:txBody>
      </p:sp>
      <p:sp>
        <p:nvSpPr>
          <p:cNvPr id="4" name="Rectangle 4"/>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r>
              <a:rPr lang="en-US" smtClean="0"/>
              <a:t>10/3/2012</a:t>
            </a:r>
            <a:endParaRPr lang="en-US"/>
          </a:p>
        </p:txBody>
      </p:sp>
      <p:sp>
        <p:nvSpPr>
          <p:cNvPr id="6" name="Rectangle 5"/>
          <p:cNvSpPr>
            <a:spLocks noGrp="1"/>
          </p:cNvSpPr>
          <p:nvPr>
            <p:ph type="ftr" sz="quarter" idx="11"/>
          </p:nvPr>
        </p:nvSpPr>
        <p:spPr/>
        <p:txBody>
          <a:bodyPr/>
          <a:lstStyle/>
          <a:p>
            <a:r>
              <a:rPr lang="en-US" smtClean="0"/>
              <a:t>National Angus Conference and Tour--Wichita, KS</a:t>
            </a:r>
            <a:endParaRPr lang="en-US"/>
          </a:p>
        </p:txBody>
      </p:sp>
      <p:sp>
        <p:nvSpPr>
          <p:cNvPr id="7" name="Rectangle 6"/>
          <p:cNvSpPr>
            <a:spLocks noGrp="1"/>
          </p:cNvSpPr>
          <p:nvPr>
            <p:ph type="sldNum" sz="quarter" idx="12"/>
          </p:nvPr>
        </p:nvSpPr>
        <p:spPr/>
        <p:txBody>
          <a:bodyPr/>
          <a:lstStyle/>
          <a:p>
            <a:fld id="{EB607355-B6B3-4CA0-A666-432922ECD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r>
              <a:rPr lang="en-US" smtClean="0"/>
              <a:t>10/3/2012</a:t>
            </a:r>
            <a:endParaRPr lang="en-US"/>
          </a:p>
        </p:txBody>
      </p:sp>
      <p:sp>
        <p:nvSpPr>
          <p:cNvPr id="6" name="Rectangle 6"/>
          <p:cNvSpPr>
            <a:spLocks noGrp="1"/>
          </p:cNvSpPr>
          <p:nvPr>
            <p:ph type="ftr" sz="quarter" idx="11"/>
          </p:nvPr>
        </p:nvSpPr>
        <p:spPr/>
        <p:txBody>
          <a:bodyPr/>
          <a:lstStyle/>
          <a:p>
            <a:r>
              <a:rPr lang="en-US" smtClean="0"/>
              <a:t>National Angus Conference and Tour--Wichita, KS</a:t>
            </a:r>
            <a:endParaRPr lang="en-US"/>
          </a:p>
        </p:txBody>
      </p:sp>
      <p:sp>
        <p:nvSpPr>
          <p:cNvPr id="7" name="Rectangle 7"/>
          <p:cNvSpPr>
            <a:spLocks noGrp="1"/>
          </p:cNvSpPr>
          <p:nvPr>
            <p:ph type="sldNum" sz="quarter" idx="12"/>
          </p:nvPr>
        </p:nvSpPr>
        <p:spPr/>
        <p:txBody>
          <a:bodyPr/>
          <a:lstStyle/>
          <a:p>
            <a:fld id="{294973D4-9DF9-4AE2-AF43-4768F2637D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ctr" anchorCtr="0">
            <a:normAutofit/>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800600"/>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476999"/>
            <a:ext cx="838200" cy="244475"/>
          </a:xfrm>
          <a:prstGeom prst="rect">
            <a:avLst/>
          </a:prstGeom>
        </p:spPr>
        <p:txBody>
          <a:bodyPr anchor="b" anchorCtr="0"/>
          <a:lstStyle>
            <a:lvl1pPr>
              <a:defRPr lang="en-US" sz="1200" smtClean="0">
                <a:solidFill>
                  <a:schemeClr val="tx2"/>
                </a:solidFill>
                <a:latin typeface="+mn-lt"/>
                <a:ea typeface="+mn-lt"/>
                <a:cs typeface="+mn-lt"/>
              </a:defRPr>
            </a:lvl1pPr>
          </a:lstStyle>
          <a:p>
            <a:r>
              <a:rPr lang="en-US" smtClean="0"/>
              <a:t>10/3/2012</a:t>
            </a:r>
            <a:endParaRPr lang="en-US"/>
          </a:p>
        </p:txBody>
      </p:sp>
      <p:sp>
        <p:nvSpPr>
          <p:cNvPr id="18" name="Rectangle 18"/>
          <p:cNvSpPr>
            <a:spLocks noGrp="1"/>
          </p:cNvSpPr>
          <p:nvPr>
            <p:ph type="ftr" sz="quarter" idx="3"/>
          </p:nvPr>
        </p:nvSpPr>
        <p:spPr>
          <a:xfrm>
            <a:off x="1447800" y="6476999"/>
            <a:ext cx="6629400" cy="244475"/>
          </a:xfrm>
          <a:prstGeom prst="rect">
            <a:avLst/>
          </a:prstGeom>
        </p:spPr>
        <p:txBody>
          <a:bodyPr anchor="b" anchorCtr="0"/>
          <a:lstStyle>
            <a:lvl1pPr algn="ctr">
              <a:defRPr lang="en-US" sz="1200" smtClean="0">
                <a:solidFill>
                  <a:schemeClr val="tx2"/>
                </a:solidFill>
                <a:latin typeface="+mn-lt"/>
                <a:ea typeface="+mn-lt"/>
                <a:cs typeface="+mn-lt"/>
              </a:defRPr>
            </a:lvl1pPr>
          </a:lstStyle>
          <a:p>
            <a:r>
              <a:rPr lang="en-US" smtClean="0"/>
              <a:t>National Angus Conference and Tour--Wichita, KS</a:t>
            </a:r>
            <a:endParaRPr lang="en-US"/>
          </a:p>
        </p:txBody>
      </p:sp>
      <p:sp>
        <p:nvSpPr>
          <p:cNvPr id="13" name="Rectangle 15"/>
          <p:cNvSpPr>
            <a:spLocks noGrp="1"/>
          </p:cNvSpPr>
          <p:nvPr>
            <p:ph type="sldNum" sz="quarter" idx="4"/>
          </p:nvPr>
        </p:nvSpPr>
        <p:spPr>
          <a:xfrm>
            <a:off x="8229600" y="6476999"/>
            <a:ext cx="457200" cy="244475"/>
          </a:xfrm>
          <a:prstGeom prst="rect">
            <a:avLst/>
          </a:prstGeom>
        </p:spPr>
        <p:txBody>
          <a:bodyPr anchor="b" anchorCtr="0"/>
          <a:lstStyle>
            <a:lvl1pPr algn="r">
              <a:defRPr lang="en-US" sz="1200" smtClean="0">
                <a:solidFill>
                  <a:schemeClr val="tx2"/>
                </a:solidFill>
                <a:latin typeface="+mn-lt"/>
                <a:ea typeface="+mn-lt"/>
                <a:cs typeface="+mn-lt"/>
              </a:defRPr>
            </a:lvl1pPr>
          </a:lstStyle>
          <a:p>
            <a:fld id="{EB607355-B6B3-4CA0-A666-432922ECDC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par>
    </p:tnLst>
  </p:timing>
  <p:hf hdr="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lt"/>
          <a:cs typeface="+mj-lt"/>
        </a:defRPr>
      </a:lvl1pPr>
    </p:titleStyle>
    <p:bodyStyle>
      <a:defPPr>
        <a:defRPr>
          <a:solidFill>
            <a:schemeClr val="tx1"/>
          </a:solidFill>
          <a:latin typeface="+mn-lt"/>
          <a:ea typeface="+mn-ea"/>
          <a:cs typeface="+mn-cs"/>
        </a:defRPr>
      </a:defPPr>
      <a:lvl1pPr marL="227013" indent="-227013" algn="l" eaLnBrk="1" hangingPunct="1">
        <a:spcAft>
          <a:spcPts val="600"/>
        </a:spcAft>
        <a:buClr>
          <a:schemeClr val="accent1"/>
        </a:buClr>
        <a:buSzPct val="80000"/>
        <a:buFont typeface="Wingdings 2" pitchFamily="18" charset="2"/>
        <a:buChar char=""/>
        <a:defRPr sz="2800">
          <a:solidFill>
            <a:schemeClr val="tx1"/>
          </a:solidFill>
          <a:latin typeface="+mn-lt"/>
          <a:ea typeface="+mn-lt"/>
          <a:cs typeface="+mn-lt"/>
        </a:defRPr>
      </a:lvl1pPr>
      <a:lvl2pPr marL="460375" indent="-233363" algn="l" eaLnBrk="1" hangingPunct="1">
        <a:spcAft>
          <a:spcPts val="600"/>
        </a:spcAft>
        <a:buClr>
          <a:schemeClr val="tx2"/>
        </a:buClr>
        <a:buFont typeface="Wingdings 2" pitchFamily="18" charset="2"/>
        <a:buChar char=""/>
        <a:defRPr sz="2200">
          <a:solidFill>
            <a:schemeClr val="tx1"/>
          </a:solidFill>
          <a:latin typeface="+mn-lt"/>
          <a:ea typeface="+mn-lt"/>
          <a:cs typeface="+mn-lt"/>
        </a:defRPr>
      </a:lvl2pPr>
      <a:lvl3pPr marL="687388" indent="-227013" algn="l" eaLnBrk="1" hangingPunct="1">
        <a:spcAft>
          <a:spcPts val="600"/>
        </a:spcAft>
        <a:buClr>
          <a:schemeClr val="accent1"/>
        </a:buClr>
        <a:buFont typeface="Wingdings 2" pitchFamily="18" charset="2"/>
        <a:buChar char=""/>
        <a:defRPr sz="2000">
          <a:solidFill>
            <a:schemeClr val="tx1"/>
          </a:solidFill>
          <a:latin typeface="+mn-lt"/>
          <a:ea typeface="+mn-lt"/>
          <a:cs typeface="+mn-lt"/>
        </a:defRPr>
      </a:lvl3pPr>
      <a:lvl4pPr marL="914400" indent="-227013" algn="l" eaLnBrk="1" hangingPunct="1">
        <a:spcAft>
          <a:spcPts val="600"/>
        </a:spcAft>
        <a:buClr>
          <a:schemeClr val="tx2"/>
        </a:buClr>
        <a:buFont typeface="Wingdings 2" pitchFamily="18" charset="2"/>
        <a:buChar char=""/>
        <a:defRPr sz="1800">
          <a:solidFill>
            <a:schemeClr val="tx1"/>
          </a:solidFill>
          <a:latin typeface="+mn-lt"/>
          <a:ea typeface="+mn-lt"/>
          <a:cs typeface="+mn-lt"/>
        </a:defRPr>
      </a:lvl4pPr>
      <a:lvl5pPr marL="1141413" indent="-227013" algn="l" eaLnBrk="1" hangingPunct="1">
        <a:spcAft>
          <a:spcPts val="600"/>
        </a:spcAft>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iowabeefcenter.org/Docs_cows/IBC41.pdf" TargetMode="External"/><Relationship Id="rId5"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gif"/><Relationship Id="rId1" Type="http://schemas.openxmlformats.org/officeDocument/2006/relationships/tags" Target="../tags/tag1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3219451"/>
          </a:xfrm>
        </p:spPr>
        <p:txBody>
          <a:bodyPr anchor="ctr">
            <a:noAutofit/>
          </a:bodyPr>
          <a:lstStyle/>
          <a:p>
            <a:r>
              <a:rPr lang="en-US" sz="5400" dirty="0"/>
              <a:t>Feed Efficiency and Understanding its Impact on Production Systems</a:t>
            </a:r>
          </a:p>
        </p:txBody>
      </p:sp>
      <p:sp>
        <p:nvSpPr>
          <p:cNvPr id="3" name="Subtitle 2"/>
          <p:cNvSpPr>
            <a:spLocks noGrp="1"/>
          </p:cNvSpPr>
          <p:nvPr>
            <p:ph type="subTitle" idx="1"/>
          </p:nvPr>
        </p:nvSpPr>
        <p:spPr>
          <a:xfrm>
            <a:off x="4572000" y="3810000"/>
            <a:ext cx="2895600" cy="2590800"/>
          </a:xfrm>
        </p:spPr>
        <p:txBody>
          <a:bodyPr>
            <a:noAutofit/>
          </a:bodyPr>
          <a:lstStyle/>
          <a:p>
            <a:pPr algn="r"/>
            <a:r>
              <a:rPr lang="en-US" sz="2000" b="1" dirty="0" smtClean="0">
                <a:solidFill>
                  <a:schemeClr val="tx1"/>
                </a:solidFill>
              </a:rPr>
              <a:t>Daryl Strohbehn, Ph.D.</a:t>
            </a:r>
          </a:p>
          <a:p>
            <a:pPr algn="r"/>
            <a:r>
              <a:rPr lang="en-US" sz="2000" dirty="0" smtClean="0">
                <a:solidFill>
                  <a:schemeClr val="tx1"/>
                </a:solidFill>
              </a:rPr>
              <a:t>Emeritus Professor</a:t>
            </a:r>
          </a:p>
          <a:p>
            <a:pPr algn="r"/>
            <a:r>
              <a:rPr lang="en-US" sz="2000" dirty="0" smtClean="0">
                <a:solidFill>
                  <a:schemeClr val="tx1"/>
                </a:solidFill>
              </a:rPr>
              <a:t>Iowa State University</a:t>
            </a:r>
          </a:p>
          <a:p>
            <a:pPr algn="r"/>
            <a:endParaRPr lang="en-US" sz="2000" dirty="0">
              <a:solidFill>
                <a:schemeClr val="tx1"/>
              </a:solidFill>
            </a:endParaRPr>
          </a:p>
          <a:p>
            <a:pPr algn="r"/>
            <a:r>
              <a:rPr lang="en-US" sz="2000" b="1" dirty="0" smtClean="0">
                <a:solidFill>
                  <a:schemeClr val="tx1"/>
                </a:solidFill>
              </a:rPr>
              <a:t>Bob Weaber, Ph.D.</a:t>
            </a:r>
          </a:p>
          <a:p>
            <a:pPr algn="r"/>
            <a:r>
              <a:rPr lang="en-US" sz="2000" dirty="0" smtClean="0">
                <a:solidFill>
                  <a:schemeClr val="tx1"/>
                </a:solidFill>
              </a:rPr>
              <a:t>Ext. Cow-Calf Specialist</a:t>
            </a:r>
          </a:p>
          <a:p>
            <a:pPr algn="r"/>
            <a:r>
              <a:rPr lang="en-US" sz="2000" dirty="0" smtClean="0">
                <a:solidFill>
                  <a:schemeClr val="tx1"/>
                </a:solidFill>
              </a:rPr>
              <a:t>Kansas State University</a:t>
            </a:r>
            <a:endParaRPr lang="en-US" sz="2000" dirty="0">
              <a:solidFill>
                <a:schemeClr val="tx1"/>
              </a:solidFill>
            </a:endParaRPr>
          </a:p>
        </p:txBody>
      </p:sp>
      <p:pic>
        <p:nvPicPr>
          <p:cNvPr id="1026" name="Picture 2" descr="Come Home to Kans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862078"/>
            <a:ext cx="2929387" cy="2233922"/>
          </a:xfrm>
          <a:prstGeom prst="rect">
            <a:avLst/>
          </a:prstGeom>
          <a:noFill/>
          <a:effectLst>
            <a:outerShdw blurRad="50800" dist="279400" dir="2700000" algn="tl"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8310" y="5451144"/>
            <a:ext cx="1287090" cy="976312"/>
          </a:xfrm>
          <a:prstGeom prst="rect">
            <a:avLst/>
          </a:prstGeom>
          <a:effectLst>
            <a:outerShdw blurRad="50800" dist="889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3261" y="3962400"/>
            <a:ext cx="1332139" cy="914735"/>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68977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Measuring feed efficiency</a:t>
            </a:r>
            <a:endParaRPr lang="en-US" dirty="0"/>
          </a:p>
        </p:txBody>
      </p:sp>
      <p:pic>
        <p:nvPicPr>
          <p:cNvPr id="33794" name="Picture 2"/>
          <p:cNvPicPr>
            <a:picLocks noGrp="1" noChangeAspect="1" noChangeArrowheads="1"/>
          </p:cNvPicPr>
          <p:nvPr>
            <p:ph idx="1"/>
          </p:nvPr>
        </p:nvPicPr>
        <p:blipFill>
          <a:blip r:embed="rId3" cstate="print"/>
          <a:srcRect/>
          <a:stretch>
            <a:fillRect/>
          </a:stretch>
        </p:blipFill>
        <p:spPr bwMode="auto">
          <a:xfrm>
            <a:off x="228600" y="1785309"/>
            <a:ext cx="8534400" cy="3243891"/>
          </a:xfrm>
          <a:prstGeom prst="rect">
            <a:avLst/>
          </a:prstGeom>
          <a:noFill/>
          <a:ln w="9525">
            <a:noFill/>
            <a:miter lim="800000"/>
            <a:headEnd/>
            <a:tailEnd/>
          </a:ln>
        </p:spPr>
      </p:pic>
      <p:sp>
        <p:nvSpPr>
          <p:cNvPr id="6" name="TextBox 5"/>
          <p:cNvSpPr txBox="1"/>
          <p:nvPr/>
        </p:nvSpPr>
        <p:spPr>
          <a:xfrm>
            <a:off x="228600" y="5726668"/>
            <a:ext cx="7141699" cy="369332"/>
          </a:xfrm>
          <a:prstGeom prst="rect">
            <a:avLst/>
          </a:prstGeom>
          <a:noFill/>
        </p:spPr>
        <p:txBody>
          <a:bodyPr wrap="none" rtlCol="0">
            <a:spAutoFit/>
          </a:bodyPr>
          <a:lstStyle/>
          <a:p>
            <a:r>
              <a:rPr lang="en-US" b="1" dirty="0" smtClean="0"/>
              <a:t>Dahlke et al (</a:t>
            </a:r>
            <a:r>
              <a:rPr lang="en-US" dirty="0" smtClean="0">
                <a:solidFill>
                  <a:schemeClr val="tx2"/>
                </a:solidFill>
                <a:hlinkClick r:id="rId4"/>
              </a:rPr>
              <a:t>www.iowabeefcenter.org/Docs_cows/IBC41.pdf</a:t>
            </a:r>
            <a:r>
              <a:rPr lang="en-US" dirty="0" smtClean="0"/>
              <a:t>)</a:t>
            </a:r>
            <a:endParaRPr lang="en-US" dirty="0"/>
          </a:p>
        </p:txBody>
      </p:sp>
      <p:pic>
        <p:nvPicPr>
          <p:cNvPr id="8" name="Picture 7" descr="mo3.jpg"/>
          <p:cNvPicPr>
            <a:picLocks noChangeAspect="1"/>
          </p:cNvPicPr>
          <p:nvPr/>
        </p:nvPicPr>
        <p:blipFill>
          <a:blip r:embed="rId5" cstate="print"/>
          <a:stretch>
            <a:fillRect/>
          </a:stretch>
        </p:blipFill>
        <p:spPr>
          <a:xfrm>
            <a:off x="6553200" y="5113972"/>
            <a:ext cx="2057400" cy="1363028"/>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
        <p:nvSpPr>
          <p:cNvPr id="2" name="Date Placeholder 1"/>
          <p:cNvSpPr>
            <a:spLocks noGrp="1"/>
          </p:cNvSpPr>
          <p:nvPr>
            <p:ph type="dt" sz="half" idx="10"/>
          </p:nvPr>
        </p:nvSpPr>
        <p:spPr/>
        <p:txBody>
          <a:bodyPr/>
          <a:lstStyle/>
          <a:p>
            <a:r>
              <a:rPr lang="en-US" smtClean="0"/>
              <a:t>10/3/2012</a:t>
            </a:r>
            <a:endParaRPr lang="en-US" dirty="0"/>
          </a:p>
        </p:txBody>
      </p:sp>
      <p:sp>
        <p:nvSpPr>
          <p:cNvPr id="4" name="Footer Placeholder 3"/>
          <p:cNvSpPr>
            <a:spLocks noGrp="1"/>
          </p:cNvSpPr>
          <p:nvPr>
            <p:ph type="ftr" sz="quarter" idx="11"/>
          </p:nvPr>
        </p:nvSpPr>
        <p:spPr/>
        <p:txBody>
          <a:bodyPr/>
          <a:lstStyle/>
          <a:p>
            <a:r>
              <a:rPr lang="en-US" smtClean="0"/>
              <a:t>National Angus Conference and Tour--Wichita, KS</a:t>
            </a:r>
            <a:endParaRPr lang="en-US"/>
          </a:p>
        </p:txBody>
      </p:sp>
      <p:sp>
        <p:nvSpPr>
          <p:cNvPr id="5" name="Slide Number Placeholder 4"/>
          <p:cNvSpPr>
            <a:spLocks noGrp="1"/>
          </p:cNvSpPr>
          <p:nvPr>
            <p:ph type="sldNum" sz="quarter" idx="12"/>
          </p:nvPr>
        </p:nvSpPr>
        <p:spPr/>
        <p:txBody>
          <a:bodyPr/>
          <a:lstStyle/>
          <a:p>
            <a:fld id="{EB607355-B6B3-4CA0-A666-432922ECDC00}" type="slidenum">
              <a:rPr lang="en-US" smtClean="0"/>
              <a:t>10</a:t>
            </a:fld>
            <a:endParaRPr lang="en-US"/>
          </a:p>
        </p:txBody>
      </p:sp>
    </p:spTree>
    <p:custDataLst>
      <p:tags r:id="rId1"/>
    </p:custDataLst>
    <p:extLst>
      <p:ext uri="{BB962C8B-B14F-4D97-AF65-F5344CB8AC3E}">
        <p14:creationId xmlns:p14="http://schemas.microsoft.com/office/powerpoint/2010/main" val="20845815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Feed Efficiency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mj-lt"/>
              </a:rPr>
              <a:t>Feed costs = 66% in calf feeding systems</a:t>
            </a:r>
          </a:p>
          <a:p>
            <a:r>
              <a:rPr lang="en-US" dirty="0" smtClean="0">
                <a:latin typeface="+mj-lt"/>
              </a:rPr>
              <a:t>Feed costs = 77% in yearling finishing systems</a:t>
            </a:r>
          </a:p>
          <a:p>
            <a:pPr lvl="1"/>
            <a:r>
              <a:rPr lang="en-US" dirty="0" smtClean="0">
                <a:latin typeface="+mj-lt"/>
              </a:rPr>
              <a:t>Anderson </a:t>
            </a:r>
            <a:r>
              <a:rPr lang="en-US" i="1" dirty="0" smtClean="0">
                <a:latin typeface="+mj-lt"/>
              </a:rPr>
              <a:t>et al</a:t>
            </a:r>
            <a:r>
              <a:rPr lang="en-US" dirty="0" smtClean="0">
                <a:latin typeface="+mj-lt"/>
              </a:rPr>
              <a:t>. 2005</a:t>
            </a:r>
          </a:p>
          <a:p>
            <a:endParaRPr lang="en-US" dirty="0" smtClean="0">
              <a:latin typeface="+mj-lt"/>
            </a:endParaRPr>
          </a:p>
          <a:p>
            <a:r>
              <a:rPr lang="en-US" dirty="0" smtClean="0">
                <a:latin typeface="+mj-lt"/>
              </a:rPr>
              <a:t>10% improvement in gain = +18% profit</a:t>
            </a:r>
          </a:p>
          <a:p>
            <a:r>
              <a:rPr lang="en-US" dirty="0" smtClean="0">
                <a:latin typeface="+mj-lt"/>
              </a:rPr>
              <a:t>10% improvement in efficiency = +43% profit</a:t>
            </a:r>
          </a:p>
          <a:p>
            <a:pPr lvl="1"/>
            <a:r>
              <a:rPr lang="en-US" dirty="0" smtClean="0">
                <a:latin typeface="+mj-lt"/>
              </a:rPr>
              <a:t>Fox </a:t>
            </a:r>
            <a:r>
              <a:rPr lang="en-US" i="1" dirty="0" smtClean="0">
                <a:latin typeface="+mj-lt"/>
              </a:rPr>
              <a:t>et al</a:t>
            </a:r>
            <a:r>
              <a:rPr lang="en-US" dirty="0" smtClean="0">
                <a:latin typeface="+mj-lt"/>
              </a:rPr>
              <a:t>. 2001</a:t>
            </a:r>
          </a:p>
          <a:p>
            <a:endParaRPr lang="en-US" dirty="0" smtClean="0">
              <a:latin typeface="+mj-lt"/>
            </a:endParaRPr>
          </a:p>
          <a:p>
            <a:r>
              <a:rPr lang="en-US" dirty="0" smtClean="0">
                <a:latin typeface="+mj-lt"/>
              </a:rPr>
              <a:t>Efficiency increases have 7-8 times the economic impact of comparable increases in gain</a:t>
            </a:r>
          </a:p>
          <a:p>
            <a:pPr lvl="1"/>
            <a:r>
              <a:rPr lang="en-US" dirty="0" err="1" smtClean="0">
                <a:latin typeface="+mj-lt"/>
              </a:rPr>
              <a:t>Okine</a:t>
            </a:r>
            <a:r>
              <a:rPr lang="en-US" dirty="0" smtClean="0">
                <a:latin typeface="+mj-lt"/>
              </a:rPr>
              <a:t> </a:t>
            </a:r>
            <a:r>
              <a:rPr lang="en-US" i="1" dirty="0" smtClean="0">
                <a:latin typeface="+mj-lt"/>
              </a:rPr>
              <a:t>et al</a:t>
            </a:r>
            <a:r>
              <a:rPr lang="en-US" dirty="0" smtClean="0">
                <a:latin typeface="+mj-lt"/>
              </a:rPr>
              <a:t>. 2004</a:t>
            </a:r>
            <a:endParaRPr lang="en-US" dirty="0">
              <a:latin typeface="+mj-lt"/>
            </a:endParaRPr>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11</a:t>
            </a:fld>
            <a:endParaRPr lang="en-US"/>
          </a:p>
        </p:txBody>
      </p:sp>
    </p:spTree>
    <p:extLst>
      <p:ext uri="{BB962C8B-B14F-4D97-AF65-F5344CB8AC3E}">
        <p14:creationId xmlns:p14="http://schemas.microsoft.com/office/powerpoint/2010/main" val="1976249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81200" y="398797"/>
            <a:ext cx="6858000" cy="5729469"/>
          </a:xfrm>
          <a:prstGeom prst="rect">
            <a:avLst/>
          </a:prstGeom>
          <a:noFill/>
          <a:ln w="9525">
            <a:noFill/>
            <a:miter lim="800000"/>
            <a:headEnd/>
            <a:tailEnd/>
          </a:ln>
        </p:spPr>
      </p:pic>
      <p:sp>
        <p:nvSpPr>
          <p:cNvPr id="4" name="TextBox 3"/>
          <p:cNvSpPr txBox="1"/>
          <p:nvPr/>
        </p:nvSpPr>
        <p:spPr>
          <a:xfrm>
            <a:off x="5257800" y="6128266"/>
            <a:ext cx="3581400" cy="369332"/>
          </a:xfrm>
          <a:prstGeom prst="rect">
            <a:avLst/>
          </a:prstGeom>
          <a:noFill/>
        </p:spPr>
        <p:txBody>
          <a:bodyPr wrap="square" rtlCol="0">
            <a:spAutoFit/>
          </a:bodyPr>
          <a:lstStyle/>
          <a:p>
            <a:pPr algn="r"/>
            <a:r>
              <a:rPr lang="en-US" dirty="0" smtClean="0"/>
              <a:t>(Reinhardt, Waggoner, KSU)</a:t>
            </a:r>
            <a:endParaRPr lang="en-US" dirty="0"/>
          </a:p>
        </p:txBody>
      </p:sp>
      <p:sp>
        <p:nvSpPr>
          <p:cNvPr id="3" name="Date Placeholder 2"/>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12</a:t>
            </a:fld>
            <a:endParaRPr lang="en-US"/>
          </a:p>
        </p:txBody>
      </p:sp>
    </p:spTree>
    <p:custDataLst>
      <p:tags r:id="rId1"/>
    </p:custDataLst>
    <p:extLst>
      <p:ext uri="{BB962C8B-B14F-4D97-AF65-F5344CB8AC3E}">
        <p14:creationId xmlns:p14="http://schemas.microsoft.com/office/powerpoint/2010/main" val="1218642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And the conclusion from this close-out data is…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13</a:t>
            </a:fld>
            <a:endParaRPr lang="en-US"/>
          </a:p>
        </p:txBody>
      </p:sp>
    </p:spTree>
    <p:extLst>
      <p:ext uri="{BB962C8B-B14F-4D97-AF65-F5344CB8AC3E}">
        <p14:creationId xmlns:p14="http://schemas.microsoft.com/office/powerpoint/2010/main" val="16299199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Conclusion—Feedlot Closeout data</a:t>
            </a:r>
            <a:endParaRPr lang="en-US" dirty="0"/>
          </a:p>
        </p:txBody>
      </p:sp>
      <p:sp>
        <p:nvSpPr>
          <p:cNvPr id="3" name="Content Placeholder 2"/>
          <p:cNvSpPr>
            <a:spLocks noGrp="1"/>
          </p:cNvSpPr>
          <p:nvPr>
            <p:ph idx="1"/>
          </p:nvPr>
        </p:nvSpPr>
        <p:spPr>
          <a:xfrm>
            <a:off x="457200" y="2209800"/>
            <a:ext cx="5181600" cy="4191000"/>
          </a:xfrm>
        </p:spPr>
        <p:txBody>
          <a:bodyPr>
            <a:normAutofit/>
          </a:bodyPr>
          <a:lstStyle/>
          <a:p>
            <a:r>
              <a:rPr lang="en-US" sz="3200" dirty="0" smtClean="0"/>
              <a:t>The rate of improvement has slowed</a:t>
            </a:r>
          </a:p>
          <a:p>
            <a:endParaRPr lang="en-US" sz="3200" dirty="0" smtClean="0"/>
          </a:p>
          <a:p>
            <a:r>
              <a:rPr lang="en-US" sz="3200" dirty="0" smtClean="0"/>
              <a:t>The genetics of feed efficiency is a largely untapped source of improvement</a:t>
            </a:r>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14</a:t>
            </a:fld>
            <a:endParaRPr lang="en-US"/>
          </a:p>
        </p:txBody>
      </p:sp>
      <p:pic>
        <p:nvPicPr>
          <p:cNvPr id="7" name="Picture 6" descr="P929003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62600" y="2438398"/>
            <a:ext cx="2895600" cy="3116169"/>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Tree>
    <p:custDataLst>
      <p:tags r:id="rId1"/>
    </p:custDataLst>
    <p:extLst>
      <p:ext uri="{BB962C8B-B14F-4D97-AF65-F5344CB8AC3E}">
        <p14:creationId xmlns:p14="http://schemas.microsoft.com/office/powerpoint/2010/main" val="1083601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Producer Progress in Feed Efficiency</a:t>
            </a:r>
            <a:br>
              <a:rPr lang="en-US" sz="3200" dirty="0" smtClean="0"/>
            </a:br>
            <a:r>
              <a:rPr lang="en-US" sz="1800" dirty="0" smtClean="0"/>
              <a:t>Wardens Farm, IA</a:t>
            </a:r>
            <a:endParaRPr lang="en-US" sz="3200" dirty="0"/>
          </a:p>
        </p:txBody>
      </p:sp>
      <p:sp>
        <p:nvSpPr>
          <p:cNvPr id="3" name="Content Placeholder 2"/>
          <p:cNvSpPr>
            <a:spLocks noGrp="1"/>
          </p:cNvSpPr>
          <p:nvPr>
            <p:ph idx="1"/>
          </p:nvPr>
        </p:nvSpPr>
        <p:spPr>
          <a:xfrm>
            <a:off x="533400" y="1934126"/>
            <a:ext cx="3352800" cy="3962400"/>
          </a:xfrm>
        </p:spPr>
        <p:txBody>
          <a:bodyPr>
            <a:noAutofit/>
          </a:bodyPr>
          <a:lstStyle/>
          <a:p>
            <a:pPr marL="118872" indent="0">
              <a:buNone/>
            </a:pPr>
            <a:r>
              <a:rPr lang="en-US" sz="2800" b="1" dirty="0" smtClean="0"/>
              <a:t>Last decade of selected bulls:</a:t>
            </a:r>
          </a:p>
          <a:p>
            <a:pPr marL="461772" indent="-342900"/>
            <a:r>
              <a:rPr lang="en-US" sz="2400" dirty="0" smtClean="0"/>
              <a:t>Average adjusted feed conversion: </a:t>
            </a:r>
            <a:br>
              <a:rPr lang="en-US" sz="2400" dirty="0" smtClean="0"/>
            </a:br>
            <a:r>
              <a:rPr lang="en-US" sz="2400" dirty="0" smtClean="0"/>
              <a:t>4.99 </a:t>
            </a:r>
            <a:r>
              <a:rPr lang="en-US" sz="2400" dirty="0" err="1" smtClean="0"/>
              <a:t>lbs</a:t>
            </a:r>
            <a:r>
              <a:rPr lang="en-US" sz="2400" dirty="0" smtClean="0"/>
              <a:t> Dry Matter/</a:t>
            </a:r>
            <a:r>
              <a:rPr lang="en-US" sz="2400" dirty="0" err="1" smtClean="0"/>
              <a:t>lb</a:t>
            </a:r>
            <a:r>
              <a:rPr lang="en-US" sz="2400" dirty="0" smtClean="0"/>
              <a:t> of gain</a:t>
            </a:r>
          </a:p>
          <a:p>
            <a:pPr marL="461772" indent="-342900"/>
            <a:r>
              <a:rPr lang="en-US" sz="2400" dirty="0" smtClean="0"/>
              <a:t>Average Residual Feed Intake: </a:t>
            </a:r>
            <a:r>
              <a:rPr lang="en-US" sz="2400" dirty="0"/>
              <a:t>-</a:t>
            </a:r>
            <a:r>
              <a:rPr lang="en-US" sz="2400" dirty="0" smtClean="0"/>
              <a:t>1.93</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91000" y="2133600"/>
            <a:ext cx="4764404" cy="3563452"/>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15</a:t>
            </a:fld>
            <a:endParaRPr lang="en-US"/>
          </a:p>
        </p:txBody>
      </p:sp>
    </p:spTree>
    <p:extLst>
      <p:ext uri="{BB962C8B-B14F-4D97-AF65-F5344CB8AC3E}">
        <p14:creationId xmlns:p14="http://schemas.microsoft.com/office/powerpoint/2010/main" val="80101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How much is a modest improvement in efficiency worth?</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16</a:t>
            </a:fld>
            <a:endParaRPr lang="en-US"/>
          </a:p>
        </p:txBody>
      </p:sp>
    </p:spTree>
    <p:extLst>
      <p:ext uri="{BB962C8B-B14F-4D97-AF65-F5344CB8AC3E}">
        <p14:creationId xmlns:p14="http://schemas.microsoft.com/office/powerpoint/2010/main" val="1629919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Value of Improved Efficiency in Feedlot Sector</a:t>
            </a:r>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766205"/>
            <a:ext cx="8305800" cy="440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10/3/2012</a:t>
            </a:r>
            <a:endParaRPr lang="en-US" dirty="0"/>
          </a:p>
        </p:txBody>
      </p:sp>
      <p:sp>
        <p:nvSpPr>
          <p:cNvPr id="6" name="Footer Placeholder 5"/>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17</a:t>
            </a:fld>
            <a:endParaRPr lang="en-US"/>
          </a:p>
        </p:txBody>
      </p:sp>
    </p:spTree>
    <p:custDataLst>
      <p:tags r:id="rId1"/>
    </p:custDataLst>
    <p:extLst>
      <p:ext uri="{BB962C8B-B14F-4D97-AF65-F5344CB8AC3E}">
        <p14:creationId xmlns:p14="http://schemas.microsoft.com/office/powerpoint/2010/main" val="559980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4525963"/>
          </a:xfrm>
        </p:spPr>
        <p:txBody>
          <a:bodyPr>
            <a:normAutofit/>
          </a:bodyPr>
          <a:lstStyle/>
          <a:p>
            <a:r>
              <a:rPr lang="en-US" sz="3200" dirty="0" smtClean="0"/>
              <a:t>More efficient cattle may have </a:t>
            </a:r>
            <a:r>
              <a:rPr lang="en-US" sz="3200" b="1" u="sng" dirty="0" smtClean="0"/>
              <a:t>improved digestion or metabolism</a:t>
            </a:r>
            <a:r>
              <a:rPr lang="en-US" sz="3200" dirty="0" smtClean="0"/>
              <a:t> of nutrients, or</a:t>
            </a:r>
          </a:p>
          <a:p>
            <a:endParaRPr lang="en-US" sz="3200" dirty="0" smtClean="0"/>
          </a:p>
          <a:p>
            <a:r>
              <a:rPr lang="en-US" sz="3200" dirty="0" smtClean="0"/>
              <a:t>More efficient cattle may </a:t>
            </a:r>
            <a:r>
              <a:rPr lang="en-US" sz="3200" b="1" u="sng" dirty="0" smtClean="0"/>
              <a:t>utilize absorbed </a:t>
            </a:r>
            <a:r>
              <a:rPr lang="en-US" sz="3200" dirty="0" smtClean="0"/>
              <a:t>nutrients more efficiently</a:t>
            </a:r>
          </a:p>
          <a:p>
            <a:endParaRPr lang="en-US" sz="3200" dirty="0"/>
          </a:p>
        </p:txBody>
      </p:sp>
      <p:sp>
        <p:nvSpPr>
          <p:cNvPr id="3" name="Title 2"/>
          <p:cNvSpPr>
            <a:spLocks noGrp="1"/>
          </p:cNvSpPr>
          <p:nvPr>
            <p:ph type="title"/>
          </p:nvPr>
        </p:nvSpPr>
        <p:spPr/>
        <p:txBody>
          <a:bodyPr>
            <a:noAutofit/>
          </a:bodyPr>
          <a:lstStyle/>
          <a:p>
            <a:r>
              <a:rPr lang="en-US" sz="3600" dirty="0" smtClean="0"/>
              <a:t>Understanding the components of feed efficiency</a:t>
            </a:r>
            <a:endParaRPr lang="en-US" sz="3600"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18</a:t>
            </a:fld>
            <a:endParaRPr lang="en-US"/>
          </a:p>
        </p:txBody>
      </p:sp>
    </p:spTree>
    <p:custDataLst>
      <p:tags r:id="rId1"/>
    </p:custDataLst>
    <p:extLst>
      <p:ext uri="{BB962C8B-B14F-4D97-AF65-F5344CB8AC3E}">
        <p14:creationId xmlns:p14="http://schemas.microsoft.com/office/powerpoint/2010/main" val="13165382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98637"/>
            <a:ext cx="7010400" cy="4525963"/>
          </a:xfrm>
        </p:spPr>
        <p:txBody>
          <a:bodyPr>
            <a:normAutofit/>
          </a:bodyPr>
          <a:lstStyle/>
          <a:p>
            <a:r>
              <a:rPr lang="en-US" dirty="0" smtClean="0"/>
              <a:t>Maintenance</a:t>
            </a:r>
          </a:p>
          <a:p>
            <a:pPr lvl="1"/>
            <a:r>
              <a:rPr lang="en-US" dirty="0" smtClean="0"/>
              <a:t>Genetic and environmental component</a:t>
            </a:r>
          </a:p>
          <a:p>
            <a:pPr lvl="1"/>
            <a:r>
              <a:rPr lang="en-US" dirty="0" smtClean="0"/>
              <a:t>Impacted by metabolic rate, cellular efficiency</a:t>
            </a:r>
          </a:p>
          <a:p>
            <a:r>
              <a:rPr lang="en-US" dirty="0" smtClean="0"/>
              <a:t>Production</a:t>
            </a:r>
          </a:p>
          <a:p>
            <a:pPr lvl="1"/>
            <a:r>
              <a:rPr lang="en-US" dirty="0" smtClean="0"/>
              <a:t>Growth-impacted by body composition, nutrient partitioning</a:t>
            </a:r>
          </a:p>
          <a:p>
            <a:pPr lvl="1"/>
            <a:r>
              <a:rPr lang="en-US" dirty="0" smtClean="0"/>
              <a:t>Fetal growth, milk production, body condition change</a:t>
            </a:r>
          </a:p>
          <a:p>
            <a:r>
              <a:rPr lang="en-US" dirty="0" smtClean="0"/>
              <a:t>Cow efficiency—reproduction, production</a:t>
            </a:r>
          </a:p>
        </p:txBody>
      </p:sp>
      <p:sp>
        <p:nvSpPr>
          <p:cNvPr id="3" name="Title 2"/>
          <p:cNvSpPr>
            <a:spLocks noGrp="1"/>
          </p:cNvSpPr>
          <p:nvPr>
            <p:ph type="title"/>
          </p:nvPr>
        </p:nvSpPr>
        <p:spPr>
          <a:xfrm>
            <a:off x="1981200" y="152400"/>
            <a:ext cx="6629400" cy="1371600"/>
          </a:xfrm>
        </p:spPr>
        <p:txBody>
          <a:bodyPr>
            <a:normAutofit fontScale="90000"/>
          </a:bodyPr>
          <a:lstStyle/>
          <a:p>
            <a:r>
              <a:rPr lang="en-US" dirty="0" smtClean="0"/>
              <a:t>Understanding the components of efficiency</a:t>
            </a:r>
            <a:endParaRPr lang="en-US"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19</a:t>
            </a:fld>
            <a:endParaRPr lang="en-US"/>
          </a:p>
        </p:txBody>
      </p:sp>
    </p:spTree>
    <p:custDataLst>
      <p:tags r:id="rId1"/>
    </p:custDataLst>
    <p:extLst>
      <p:ext uri="{BB962C8B-B14F-4D97-AF65-F5344CB8AC3E}">
        <p14:creationId xmlns:p14="http://schemas.microsoft.com/office/powerpoint/2010/main" val="4131157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381000"/>
            <a:ext cx="4572000" cy="5943600"/>
          </a:xfrm>
        </p:spPr>
        <p:txBody>
          <a:bodyPr>
            <a:noAutofit/>
          </a:bodyPr>
          <a:lstStyle/>
          <a:p>
            <a:pPr algn="r"/>
            <a:r>
              <a:rPr lang="en-US" sz="4400" dirty="0" smtClean="0"/>
              <a:t>Approaching the 30</a:t>
            </a:r>
            <a:r>
              <a:rPr lang="en-US" sz="4400" baseline="30000" dirty="0" smtClean="0"/>
              <a:t>th</a:t>
            </a:r>
            <a:r>
              <a:rPr lang="en-US" sz="4400" dirty="0" smtClean="0"/>
              <a:t> anniversary of a very important conference:</a:t>
            </a:r>
            <a:br>
              <a:rPr lang="en-US" sz="4400" dirty="0" smtClean="0"/>
            </a:br>
            <a:r>
              <a:rPr lang="en-US" sz="4400" dirty="0" smtClean="0"/>
              <a:t>The CSU and MSU</a:t>
            </a:r>
            <a:br>
              <a:rPr lang="en-US" sz="4400" dirty="0" smtClean="0"/>
            </a:br>
            <a:r>
              <a:rPr lang="en-US" sz="4400" dirty="0" smtClean="0"/>
              <a:t>“Beef Cow Efficiency Forum”</a:t>
            </a:r>
            <a:endParaRPr lang="en-US" sz="4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381125"/>
            <a:ext cx="3876675" cy="4410075"/>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08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EPD for Efficiency and</a:t>
            </a:r>
            <a:br>
              <a:rPr lang="en-US" dirty="0" smtClean="0"/>
            </a:br>
            <a:r>
              <a:rPr lang="en-US" dirty="0" smtClean="0"/>
              <a:t> Input Traits DO Exist</a:t>
            </a:r>
            <a:endParaRPr lang="en-US" dirty="0"/>
          </a:p>
        </p:txBody>
      </p:sp>
      <p:sp>
        <p:nvSpPr>
          <p:cNvPr id="3" name="Content Placeholder 2"/>
          <p:cNvSpPr>
            <a:spLocks noGrp="1"/>
          </p:cNvSpPr>
          <p:nvPr>
            <p:ph sz="quarter" idx="1"/>
          </p:nvPr>
        </p:nvSpPr>
        <p:spPr>
          <a:xfrm>
            <a:off x="457200" y="1917509"/>
            <a:ext cx="8229600" cy="4254691"/>
          </a:xfrm>
        </p:spPr>
        <p:txBody>
          <a:bodyPr>
            <a:normAutofit/>
          </a:bodyPr>
          <a:lstStyle/>
          <a:p>
            <a:r>
              <a:rPr lang="en-US" sz="3600" dirty="0" smtClean="0"/>
              <a:t>Residual Gain</a:t>
            </a:r>
          </a:p>
          <a:p>
            <a:r>
              <a:rPr lang="en-US" sz="3600" dirty="0" smtClean="0"/>
              <a:t>Days to Finish</a:t>
            </a:r>
          </a:p>
          <a:p>
            <a:r>
              <a:rPr lang="en-US" sz="3600" dirty="0" smtClean="0"/>
              <a:t>Feed Intake (unpublished but in index)</a:t>
            </a:r>
          </a:p>
          <a:p>
            <a:r>
              <a:rPr lang="en-US" sz="3600" dirty="0" smtClean="0"/>
              <a:t>Maternally oriented</a:t>
            </a:r>
          </a:p>
          <a:p>
            <a:pPr lvl="1"/>
            <a:r>
              <a:rPr lang="en-US" sz="3200" dirty="0" smtClean="0"/>
              <a:t>ME</a:t>
            </a:r>
          </a:p>
          <a:p>
            <a:pPr lvl="1"/>
            <a:r>
              <a:rPr lang="en-US" sz="3200" dirty="0" smtClean="0"/>
              <a:t>$W</a:t>
            </a:r>
          </a:p>
          <a:p>
            <a:pPr lvl="1"/>
            <a:r>
              <a:rPr lang="en-US" sz="3200" dirty="0" smtClean="0"/>
              <a:t>$EN</a:t>
            </a:r>
            <a:endParaRPr lang="en-US" sz="3200"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20</a:t>
            </a:fld>
            <a:endParaRPr lang="en-US"/>
          </a:p>
        </p:txBody>
      </p:sp>
      <p:pic>
        <p:nvPicPr>
          <p:cNvPr id="7" name="Picture 6" descr="feedintake_lacomb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3886200"/>
            <a:ext cx="3122713" cy="2362200"/>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Tree>
    <p:custDataLst>
      <p:tags r:id="rId1"/>
    </p:custDataLst>
    <p:extLst>
      <p:ext uri="{BB962C8B-B14F-4D97-AF65-F5344CB8AC3E}">
        <p14:creationId xmlns:p14="http://schemas.microsoft.com/office/powerpoint/2010/main" val="37940283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learn a lot about intake by looking at output!</a:t>
            </a:r>
            <a:endParaRPr lang="en-US"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21</a:t>
            </a:fld>
            <a:endParaRPr lang="en-US"/>
          </a:p>
        </p:txBody>
      </p:sp>
      <p:pic>
        <p:nvPicPr>
          <p:cNvPr id="7"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l="2997" t="9261" r="5815" b="5553"/>
          <a:stretch>
            <a:fillRect/>
          </a:stretch>
        </p:blipFill>
        <p:spPr bwMode="auto">
          <a:xfrm>
            <a:off x="990600" y="1591947"/>
            <a:ext cx="6629400" cy="4572411"/>
          </a:xfrm>
          <a:prstGeom prst="rect">
            <a:avLst/>
          </a:prstGeom>
          <a:noFill/>
          <a:ln>
            <a:noFill/>
          </a:ln>
          <a:effectLst/>
          <a:extLst>
            <a:ext uri="{909E8E84-426E-40dd-AFC4-6F175D3DCCD1}">
              <a14:hiddenFill xmlns:a14="http://schemas.microsoft.com/office/drawing/2010/main">
                <a:blipFill dpi="0" rotWithShape="0">
                  <a:blip/>
                  <a:srcRect l="2997" t="9261" r="5815" b="555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4800600" y="4648200"/>
            <a:ext cx="2667000" cy="369332"/>
          </a:xfrm>
          <a:prstGeom prst="rect">
            <a:avLst/>
          </a:prstGeom>
          <a:noFill/>
        </p:spPr>
        <p:txBody>
          <a:bodyPr wrap="square" rtlCol="0">
            <a:spAutoFit/>
          </a:bodyPr>
          <a:lstStyle/>
          <a:p>
            <a:r>
              <a:rPr lang="en-US" dirty="0" smtClean="0"/>
              <a:t>(MacNeil, 2012; ASA data)</a:t>
            </a:r>
            <a:endParaRPr lang="en-US" dirty="0"/>
          </a:p>
        </p:txBody>
      </p:sp>
      <p:sp>
        <p:nvSpPr>
          <p:cNvPr id="9" name="Text Box 2"/>
          <p:cNvSpPr txBox="1">
            <a:spLocks noChangeArrowheads="1"/>
          </p:cNvSpPr>
          <p:nvPr/>
        </p:nvSpPr>
        <p:spPr bwMode="auto">
          <a:xfrm>
            <a:off x="5715000" y="4114799"/>
            <a:ext cx="152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Calibri" pitchFamily="34" charset="0"/>
                <a:ea typeface="Microsoft YaHei" pitchFamily="34" charset="-122"/>
              </a:defRPr>
            </a:lvl9pPr>
          </a:lstStyle>
          <a:p>
            <a:pPr>
              <a:spcBef>
                <a:spcPts val="1500"/>
              </a:spcBef>
              <a:buClrTx/>
              <a:buFontTx/>
              <a:buNone/>
            </a:pPr>
            <a:r>
              <a:rPr lang="en-US" b="1" dirty="0">
                <a:solidFill>
                  <a:srgbClr val="003399"/>
                </a:solidFill>
                <a:latin typeface="Arial" pitchFamily="34" charset="0"/>
              </a:rPr>
              <a:t>r = 0.84</a:t>
            </a:r>
          </a:p>
        </p:txBody>
      </p:sp>
    </p:spTree>
    <p:extLst>
      <p:ext uri="{BB962C8B-B14F-4D97-AF65-F5344CB8AC3E}">
        <p14:creationId xmlns:p14="http://schemas.microsoft.com/office/powerpoint/2010/main" val="24446397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295400"/>
          </a:xfrm>
        </p:spPr>
        <p:txBody>
          <a:bodyPr>
            <a:normAutofit fontScale="92500" lnSpcReduction="10000"/>
          </a:bodyPr>
          <a:lstStyle/>
          <a:p>
            <a:r>
              <a:rPr lang="en-US" dirty="0" smtClean="0"/>
              <a:t>Phenotypically: intake drives gain</a:t>
            </a:r>
          </a:p>
          <a:p>
            <a:r>
              <a:rPr lang="en-US" dirty="0" smtClean="0"/>
              <a:t>Goal is to break genetic relationship between ADG and DMI…just like we did with BW and YW!</a:t>
            </a:r>
            <a:endParaRPr lang="en-US" dirty="0"/>
          </a:p>
        </p:txBody>
      </p:sp>
      <p:sp>
        <p:nvSpPr>
          <p:cNvPr id="2" name="Title 1"/>
          <p:cNvSpPr>
            <a:spLocks noGrp="1"/>
          </p:cNvSpPr>
          <p:nvPr>
            <p:ph type="title"/>
          </p:nvPr>
        </p:nvSpPr>
        <p:spPr/>
        <p:txBody>
          <a:bodyPr>
            <a:normAutofit fontScale="90000"/>
          </a:bodyPr>
          <a:lstStyle/>
          <a:p>
            <a:r>
              <a:rPr lang="en-US" dirty="0" smtClean="0"/>
              <a:t>What Role Does Genetics Play?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84843339"/>
              </p:ext>
            </p:extLst>
          </p:nvPr>
        </p:nvGraphicFramePr>
        <p:xfrm>
          <a:off x="533400" y="1905000"/>
          <a:ext cx="8077200" cy="2971800"/>
        </p:xfrm>
        <a:graphic>
          <a:graphicData uri="http://schemas.openxmlformats.org/drawingml/2006/table">
            <a:tbl>
              <a:tblPr firstRow="1" bandRow="1">
                <a:tableStyleId>{5C22544A-7EE6-4342-B048-85BDC9FD1C3A}</a:tableStyleId>
              </a:tblPr>
              <a:tblGrid>
                <a:gridCol w="1615440"/>
                <a:gridCol w="1615440"/>
                <a:gridCol w="1615440"/>
                <a:gridCol w="1615440"/>
                <a:gridCol w="1615440"/>
              </a:tblGrid>
              <a:tr h="594360">
                <a:tc>
                  <a:txBody>
                    <a:bodyPr/>
                    <a:lstStyle/>
                    <a:p>
                      <a:pPr algn="ctr"/>
                      <a:endParaRPr lang="en-US" sz="2400" b="1" dirty="0"/>
                    </a:p>
                  </a:txBody>
                  <a:tcPr anchor="ctr"/>
                </a:tc>
                <a:tc>
                  <a:txBody>
                    <a:bodyPr/>
                    <a:lstStyle/>
                    <a:p>
                      <a:pPr algn="ctr"/>
                      <a:r>
                        <a:rPr lang="en-US" sz="2400" b="1" dirty="0" smtClean="0"/>
                        <a:t>ADG</a:t>
                      </a:r>
                      <a:endParaRPr lang="en-US" sz="2400" b="1" dirty="0"/>
                    </a:p>
                  </a:txBody>
                  <a:tcPr anchor="ctr"/>
                </a:tc>
                <a:tc>
                  <a:txBody>
                    <a:bodyPr/>
                    <a:lstStyle/>
                    <a:p>
                      <a:pPr algn="ctr"/>
                      <a:r>
                        <a:rPr lang="en-US" sz="2400" b="1" dirty="0" smtClean="0"/>
                        <a:t>DMI</a:t>
                      </a:r>
                      <a:endParaRPr lang="en-US" sz="2400" b="1" dirty="0"/>
                    </a:p>
                  </a:txBody>
                  <a:tcPr anchor="ctr"/>
                </a:tc>
                <a:tc>
                  <a:txBody>
                    <a:bodyPr/>
                    <a:lstStyle/>
                    <a:p>
                      <a:pPr algn="ctr"/>
                      <a:r>
                        <a:rPr lang="en-US" sz="2400" b="1" dirty="0" smtClean="0"/>
                        <a:t>RFI</a:t>
                      </a:r>
                      <a:endParaRPr lang="en-US" sz="2400" b="1" dirty="0"/>
                    </a:p>
                  </a:txBody>
                  <a:tcPr anchor="ctr"/>
                </a:tc>
                <a:tc>
                  <a:txBody>
                    <a:bodyPr/>
                    <a:lstStyle/>
                    <a:p>
                      <a:pPr algn="ctr"/>
                      <a:r>
                        <a:rPr lang="en-US" sz="2400" b="1" dirty="0" smtClean="0"/>
                        <a:t>G:F</a:t>
                      </a:r>
                      <a:endParaRPr lang="en-US" sz="2400" b="1" dirty="0"/>
                    </a:p>
                  </a:txBody>
                  <a:tcPr anchor="ctr"/>
                </a:tc>
              </a:tr>
              <a:tr h="594360">
                <a:tc>
                  <a:txBody>
                    <a:bodyPr/>
                    <a:lstStyle/>
                    <a:p>
                      <a:pPr marL="0" algn="ctr" rtl="0" eaLnBrk="1" latinLnBrk="0" hangingPunct="1"/>
                      <a:r>
                        <a:rPr kumimoji="0" lang="en-US" sz="2400" b="1" kern="1200" dirty="0" smtClean="0">
                          <a:solidFill>
                            <a:schemeClr val="lt1"/>
                          </a:solidFill>
                          <a:latin typeface="+mn-lt"/>
                          <a:ea typeface="+mn-ea"/>
                          <a:cs typeface="+mn-cs"/>
                        </a:rPr>
                        <a:t>ADG</a:t>
                      </a:r>
                      <a:endParaRPr kumimoji="0" lang="en-US" sz="2400" b="1" kern="1200" dirty="0">
                        <a:solidFill>
                          <a:schemeClr val="lt1"/>
                        </a:solidFill>
                        <a:latin typeface="+mn-lt"/>
                        <a:ea typeface="+mn-ea"/>
                        <a:cs typeface="+mn-cs"/>
                      </a:endParaRPr>
                    </a:p>
                  </a:txBody>
                  <a:tcPr anchor="ctr">
                    <a:solidFill>
                      <a:schemeClr val="accent1"/>
                    </a:solidFill>
                  </a:tcPr>
                </a:tc>
                <a:tc>
                  <a:txBody>
                    <a:bodyPr/>
                    <a:lstStyle/>
                    <a:p>
                      <a:pPr algn="ctr"/>
                      <a:r>
                        <a:rPr lang="en-US" sz="2400" b="1" dirty="0" smtClean="0"/>
                        <a:t>0.26</a:t>
                      </a:r>
                      <a:endParaRPr lang="en-US" sz="2400" b="1" dirty="0"/>
                    </a:p>
                  </a:txBody>
                  <a:tcPr anchor="ctr"/>
                </a:tc>
                <a:tc>
                  <a:txBody>
                    <a:bodyPr/>
                    <a:lstStyle/>
                    <a:p>
                      <a:pPr algn="ctr"/>
                      <a:r>
                        <a:rPr lang="en-US" sz="2400" dirty="0" smtClean="0"/>
                        <a:t>0.56</a:t>
                      </a:r>
                      <a:endParaRPr lang="en-US" sz="2400" dirty="0"/>
                    </a:p>
                  </a:txBody>
                  <a:tcPr anchor="ctr"/>
                </a:tc>
                <a:tc>
                  <a:txBody>
                    <a:bodyPr/>
                    <a:lstStyle/>
                    <a:p>
                      <a:pPr algn="ctr"/>
                      <a:r>
                        <a:rPr lang="en-US" sz="2400" dirty="0" smtClean="0"/>
                        <a:t>-0.15</a:t>
                      </a:r>
                      <a:endParaRPr lang="en-US" sz="2400" dirty="0"/>
                    </a:p>
                  </a:txBody>
                  <a:tcPr anchor="ctr"/>
                </a:tc>
                <a:tc>
                  <a:txBody>
                    <a:bodyPr/>
                    <a:lstStyle/>
                    <a:p>
                      <a:pPr algn="ctr"/>
                      <a:r>
                        <a:rPr lang="en-US" sz="2400" dirty="0" smtClean="0"/>
                        <a:t>0.31</a:t>
                      </a:r>
                      <a:endParaRPr lang="en-US" sz="2400" dirty="0"/>
                    </a:p>
                  </a:txBody>
                  <a:tcPr anchor="ctr"/>
                </a:tc>
              </a:tr>
              <a:tr h="594360">
                <a:tc>
                  <a:txBody>
                    <a:bodyPr/>
                    <a:lstStyle/>
                    <a:p>
                      <a:pPr marL="0" algn="ctr" rtl="0" eaLnBrk="1" latinLnBrk="0" hangingPunct="1"/>
                      <a:r>
                        <a:rPr kumimoji="0" lang="en-US" sz="2400" b="1" kern="1200" dirty="0" smtClean="0">
                          <a:solidFill>
                            <a:schemeClr val="lt1"/>
                          </a:solidFill>
                          <a:latin typeface="+mn-lt"/>
                          <a:ea typeface="+mn-ea"/>
                          <a:cs typeface="+mn-cs"/>
                        </a:rPr>
                        <a:t>DMI</a:t>
                      </a:r>
                      <a:endParaRPr kumimoji="0" lang="en-US" sz="2400" b="1" kern="1200" dirty="0">
                        <a:solidFill>
                          <a:schemeClr val="lt1"/>
                        </a:solidFill>
                        <a:latin typeface="+mn-lt"/>
                        <a:ea typeface="+mn-ea"/>
                        <a:cs typeface="+mn-cs"/>
                      </a:endParaRPr>
                    </a:p>
                  </a:txBody>
                  <a:tcPr anchor="ctr">
                    <a:solidFill>
                      <a:schemeClr val="accent1"/>
                    </a:solidFill>
                  </a:tcPr>
                </a:tc>
                <a:tc>
                  <a:txBody>
                    <a:bodyPr/>
                    <a:lstStyle/>
                    <a:p>
                      <a:pPr algn="ctr"/>
                      <a:endParaRPr lang="en-US" sz="2400" dirty="0"/>
                    </a:p>
                  </a:txBody>
                  <a:tcPr anchor="ctr"/>
                </a:tc>
                <a:tc>
                  <a:txBody>
                    <a:bodyPr/>
                    <a:lstStyle/>
                    <a:p>
                      <a:pPr algn="ctr"/>
                      <a:r>
                        <a:rPr lang="en-US" sz="2400" b="1" dirty="0" smtClean="0"/>
                        <a:t>0.40</a:t>
                      </a:r>
                      <a:endParaRPr lang="en-US" sz="2400" b="1" dirty="0"/>
                    </a:p>
                  </a:txBody>
                  <a:tcPr anchor="ctr"/>
                </a:tc>
                <a:tc>
                  <a:txBody>
                    <a:bodyPr/>
                    <a:lstStyle/>
                    <a:p>
                      <a:pPr algn="ctr"/>
                      <a:r>
                        <a:rPr lang="en-US" sz="2400" dirty="0" smtClean="0"/>
                        <a:t>0.66</a:t>
                      </a:r>
                      <a:endParaRPr lang="en-US" sz="2400" dirty="0"/>
                    </a:p>
                  </a:txBody>
                  <a:tcPr anchor="ctr"/>
                </a:tc>
                <a:tc>
                  <a:txBody>
                    <a:bodyPr/>
                    <a:lstStyle/>
                    <a:p>
                      <a:pPr algn="ctr"/>
                      <a:r>
                        <a:rPr lang="en-US" sz="2400" dirty="0" smtClean="0"/>
                        <a:t>-0.60</a:t>
                      </a:r>
                      <a:endParaRPr lang="en-US" sz="2400" dirty="0"/>
                    </a:p>
                  </a:txBody>
                  <a:tcPr anchor="ctr"/>
                </a:tc>
              </a:tr>
              <a:tr h="594360">
                <a:tc>
                  <a:txBody>
                    <a:bodyPr/>
                    <a:lstStyle/>
                    <a:p>
                      <a:pPr marL="0" algn="ctr" rtl="0" eaLnBrk="1" latinLnBrk="0" hangingPunct="1"/>
                      <a:r>
                        <a:rPr kumimoji="0" lang="en-US" sz="2400" b="1" kern="1200" dirty="0" smtClean="0">
                          <a:solidFill>
                            <a:schemeClr val="lt1"/>
                          </a:solidFill>
                          <a:latin typeface="+mn-lt"/>
                          <a:ea typeface="+mn-ea"/>
                          <a:cs typeface="+mn-cs"/>
                        </a:rPr>
                        <a:t>RFI</a:t>
                      </a:r>
                      <a:endParaRPr kumimoji="0" lang="en-US" sz="2400" b="1" kern="1200" dirty="0">
                        <a:solidFill>
                          <a:schemeClr val="lt1"/>
                        </a:solidFill>
                        <a:latin typeface="+mn-lt"/>
                        <a:ea typeface="+mn-ea"/>
                        <a:cs typeface="+mn-cs"/>
                      </a:endParaRPr>
                    </a:p>
                  </a:txBody>
                  <a:tcPr anchor="ctr">
                    <a:solidFill>
                      <a:schemeClr val="accent1"/>
                    </a:solidFill>
                  </a:tcPr>
                </a:tc>
                <a:tc>
                  <a:txBody>
                    <a:bodyPr/>
                    <a:lstStyle/>
                    <a:p>
                      <a:pPr algn="ctr"/>
                      <a:endParaRPr lang="en-US" sz="2400"/>
                    </a:p>
                  </a:txBody>
                  <a:tcPr anchor="ctr"/>
                </a:tc>
                <a:tc>
                  <a:txBody>
                    <a:bodyPr/>
                    <a:lstStyle/>
                    <a:p>
                      <a:pPr algn="ctr"/>
                      <a:endParaRPr lang="en-US" sz="2400"/>
                    </a:p>
                  </a:txBody>
                  <a:tcPr anchor="ctr"/>
                </a:tc>
                <a:tc>
                  <a:txBody>
                    <a:bodyPr/>
                    <a:lstStyle/>
                    <a:p>
                      <a:pPr algn="ctr"/>
                      <a:r>
                        <a:rPr lang="en-US" sz="2400" b="1" dirty="0" smtClean="0"/>
                        <a:t>0.52</a:t>
                      </a:r>
                      <a:endParaRPr lang="en-US" sz="2400" b="1" dirty="0"/>
                    </a:p>
                  </a:txBody>
                  <a:tcPr anchor="ctr"/>
                </a:tc>
                <a:tc>
                  <a:txBody>
                    <a:bodyPr/>
                    <a:lstStyle/>
                    <a:p>
                      <a:pPr algn="ctr"/>
                      <a:r>
                        <a:rPr lang="en-US" sz="2400" dirty="0" smtClean="0"/>
                        <a:t>-0.92</a:t>
                      </a:r>
                      <a:endParaRPr lang="en-US" sz="2400" dirty="0"/>
                    </a:p>
                  </a:txBody>
                  <a:tcPr anchor="ctr"/>
                </a:tc>
              </a:tr>
              <a:tr h="594360">
                <a:tc>
                  <a:txBody>
                    <a:bodyPr/>
                    <a:lstStyle/>
                    <a:p>
                      <a:pPr marL="0" algn="ctr" rtl="0" eaLnBrk="1" latinLnBrk="0" hangingPunct="1"/>
                      <a:r>
                        <a:rPr kumimoji="0" lang="en-US" sz="2400" b="1" kern="1200" dirty="0" smtClean="0">
                          <a:solidFill>
                            <a:schemeClr val="lt1"/>
                          </a:solidFill>
                          <a:latin typeface="+mn-lt"/>
                          <a:ea typeface="+mn-ea"/>
                          <a:cs typeface="+mn-cs"/>
                        </a:rPr>
                        <a:t>G:F</a:t>
                      </a:r>
                      <a:endParaRPr kumimoji="0" lang="en-US" sz="2400" b="1" kern="1200" dirty="0">
                        <a:solidFill>
                          <a:schemeClr val="lt1"/>
                        </a:solidFill>
                        <a:latin typeface="+mn-lt"/>
                        <a:ea typeface="+mn-ea"/>
                        <a:cs typeface="+mn-cs"/>
                      </a:endParaRPr>
                    </a:p>
                  </a:txBody>
                  <a:tcPr anchor="ctr">
                    <a:solidFill>
                      <a:schemeClr val="accent1"/>
                    </a:solidFill>
                  </a:tcP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r>
                        <a:rPr lang="en-US" sz="2400" b="1" dirty="0" smtClean="0"/>
                        <a:t>0.27</a:t>
                      </a:r>
                      <a:endParaRPr lang="en-US" sz="2400" b="1" dirty="0"/>
                    </a:p>
                  </a:txBody>
                  <a:tcPr anchor="ctr"/>
                </a:tc>
              </a:tr>
            </a:tbl>
          </a:graphicData>
        </a:graphic>
      </p:graphicFrame>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22</a:t>
            </a:fld>
            <a:endParaRPr lang="en-US"/>
          </a:p>
        </p:txBody>
      </p:sp>
    </p:spTree>
    <p:custDataLst>
      <p:tags r:id="rId1"/>
    </p:custDataLst>
    <p:extLst>
      <p:ext uri="{BB962C8B-B14F-4D97-AF65-F5344CB8AC3E}">
        <p14:creationId xmlns:p14="http://schemas.microsoft.com/office/powerpoint/2010/main" val="40830014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cycle energy intake/kg edible product</a:t>
            </a:r>
            <a:endParaRPr lang="en-US"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9451" b="1458"/>
          <a:stretch/>
        </p:blipFill>
        <p:spPr bwMode="auto">
          <a:xfrm>
            <a:off x="533400" y="1828800"/>
            <a:ext cx="8153400" cy="409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5955268"/>
            <a:ext cx="2209800" cy="369332"/>
          </a:xfrm>
          <a:prstGeom prst="rect">
            <a:avLst/>
          </a:prstGeom>
          <a:noFill/>
        </p:spPr>
        <p:txBody>
          <a:bodyPr wrap="square" rtlCol="0">
            <a:spAutoFit/>
          </a:bodyPr>
          <a:lstStyle/>
          <a:p>
            <a:pPr algn="ctr"/>
            <a:r>
              <a:rPr lang="en-US" sz="1800" dirty="0" smtClean="0">
                <a:latin typeface="+mn-lt"/>
              </a:rPr>
              <a:t>Dickerson, 1978</a:t>
            </a:r>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23</a:t>
            </a:fld>
            <a:endParaRPr lang="en-US"/>
          </a:p>
        </p:txBody>
      </p:sp>
      <p:sp>
        <p:nvSpPr>
          <p:cNvPr id="7" name="TextBox 6"/>
          <p:cNvSpPr txBox="1"/>
          <p:nvPr/>
        </p:nvSpPr>
        <p:spPr>
          <a:xfrm>
            <a:off x="685800" y="1601212"/>
            <a:ext cx="4991100" cy="3046988"/>
          </a:xfrm>
          <a:prstGeom prst="rect">
            <a:avLst/>
          </a:prstGeom>
          <a:solidFill>
            <a:srgbClr val="FFFF00"/>
          </a:solidFill>
          <a:ln>
            <a:solidFill>
              <a:schemeClr val="tx1"/>
            </a:solidFill>
          </a:ln>
        </p:spPr>
        <p:txBody>
          <a:bodyPr wrap="square" rtlCol="0">
            <a:spAutoFit/>
          </a:bodyPr>
          <a:lstStyle/>
          <a:p>
            <a:pPr marL="457200" indent="-457200">
              <a:buFont typeface="Arial" pitchFamily="34" charset="0"/>
              <a:buChar char="•"/>
            </a:pPr>
            <a:r>
              <a:rPr lang="en-US" sz="3200" b="1" dirty="0" smtClean="0"/>
              <a:t>Efficiency of growth in cows is NOT the target</a:t>
            </a:r>
          </a:p>
          <a:p>
            <a:pPr marL="457200" indent="-457200">
              <a:buFont typeface="Arial" pitchFamily="34" charset="0"/>
              <a:buChar char="•"/>
            </a:pPr>
            <a:endParaRPr lang="en-US" sz="3200" b="1" dirty="0" smtClean="0"/>
          </a:p>
          <a:p>
            <a:pPr marL="457200" indent="-457200">
              <a:buFont typeface="Arial" pitchFamily="34" charset="0"/>
              <a:buChar char="•"/>
            </a:pPr>
            <a:r>
              <a:rPr lang="en-US" sz="3200" b="1" dirty="0" smtClean="0"/>
              <a:t>Maintenance requirement and efficiency are the target</a:t>
            </a:r>
          </a:p>
        </p:txBody>
      </p:sp>
    </p:spTree>
    <p:extLst>
      <p:ext uri="{BB962C8B-B14F-4D97-AF65-F5344CB8AC3E}">
        <p14:creationId xmlns:p14="http://schemas.microsoft.com/office/powerpoint/2010/main" val="132437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What’s an efficient beef cow?</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24</a:t>
            </a:fld>
            <a:endParaRPr lang="en-US"/>
          </a:p>
        </p:txBody>
      </p:sp>
    </p:spTree>
    <p:extLst>
      <p:ext uri="{BB962C8B-B14F-4D97-AF65-F5344CB8AC3E}">
        <p14:creationId xmlns:p14="http://schemas.microsoft.com/office/powerpoint/2010/main" val="16299199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ideal beef cow?</a:t>
            </a:r>
            <a:endParaRPr lang="en-US" dirty="0"/>
          </a:p>
        </p:txBody>
      </p:sp>
      <p:sp>
        <p:nvSpPr>
          <p:cNvPr id="3" name="Content Placeholder 2"/>
          <p:cNvSpPr>
            <a:spLocks noGrp="1"/>
          </p:cNvSpPr>
          <p:nvPr>
            <p:ph idx="1"/>
          </p:nvPr>
        </p:nvSpPr>
        <p:spPr>
          <a:xfrm>
            <a:off x="457200" y="1600200"/>
            <a:ext cx="5105400" cy="4800600"/>
          </a:xfrm>
        </p:spPr>
        <p:txBody>
          <a:bodyPr>
            <a:normAutofit lnSpcReduction="10000"/>
          </a:bodyPr>
          <a:lstStyle/>
          <a:p>
            <a:r>
              <a:rPr lang="en-US" sz="3200" dirty="0" smtClean="0"/>
              <a:t>Many definitions, but here are the musts:</a:t>
            </a:r>
          </a:p>
          <a:p>
            <a:pPr lvl="1"/>
            <a:r>
              <a:rPr lang="en-US" sz="2400" dirty="0" smtClean="0"/>
              <a:t>Has minimal maintenance requirements, but carries enough body condition to withstand feed shortages</a:t>
            </a:r>
          </a:p>
          <a:p>
            <a:pPr lvl="1"/>
            <a:r>
              <a:rPr lang="en-US" sz="2400" dirty="0" smtClean="0"/>
              <a:t>Produces enough milk to raise a good, healthy calf</a:t>
            </a:r>
          </a:p>
          <a:p>
            <a:pPr lvl="1"/>
            <a:r>
              <a:rPr lang="en-US" sz="2400" dirty="0" smtClean="0"/>
              <a:t>Gets pregnant  </a:t>
            </a:r>
            <a:r>
              <a:rPr lang="en-US" sz="2400" dirty="0" smtClean="0">
                <a:sym typeface="Wingdings" pitchFamily="2" charset="2"/>
              </a:rPr>
              <a:t> </a:t>
            </a:r>
            <a:r>
              <a:rPr lang="en-US" sz="2400" b="1" u="sng" dirty="0" smtClean="0">
                <a:sym typeface="Wingdings" pitchFamily="2" charset="2"/>
              </a:rPr>
              <a:t>On Time, Every Time</a:t>
            </a:r>
          </a:p>
          <a:p>
            <a:pPr lvl="1"/>
            <a:r>
              <a:rPr lang="en-US" sz="2400" dirty="0" smtClean="0">
                <a:sym typeface="Wingdings" pitchFamily="2" charset="2"/>
              </a:rPr>
              <a:t>Has excellent maternal characteristics</a:t>
            </a:r>
            <a:endParaRPr lang="en-US" sz="2400" dirty="0" smtClean="0"/>
          </a:p>
          <a:p>
            <a:endParaRPr lang="en-US" sz="3200" dirty="0" smtClean="0"/>
          </a:p>
        </p:txBody>
      </p:sp>
      <p:pic>
        <p:nvPicPr>
          <p:cNvPr id="4" name="Picture 3" descr="CM_Cow_Calf_004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343400"/>
            <a:ext cx="2604005" cy="1743177"/>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
        <p:nvSpPr>
          <p:cNvPr id="5" name="Date Placeholder 4"/>
          <p:cNvSpPr>
            <a:spLocks noGrp="1"/>
          </p:cNvSpPr>
          <p:nvPr>
            <p:ph type="dt" sz="half" idx="10"/>
          </p:nvPr>
        </p:nvSpPr>
        <p:spPr/>
        <p:txBody>
          <a:bodyPr/>
          <a:lstStyle/>
          <a:p>
            <a:r>
              <a:rPr lang="en-US" smtClean="0"/>
              <a:t>10/3/2012</a:t>
            </a:r>
            <a:endParaRPr lang="en-US"/>
          </a:p>
        </p:txBody>
      </p:sp>
      <p:sp>
        <p:nvSpPr>
          <p:cNvPr id="6" name="Footer Placeholder 5"/>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25</a:t>
            </a:fld>
            <a:endParaRPr lang="en-US"/>
          </a:p>
        </p:txBody>
      </p:sp>
    </p:spTree>
    <p:extLst>
      <p:ext uri="{BB962C8B-B14F-4D97-AF65-F5344CB8AC3E}">
        <p14:creationId xmlns:p14="http://schemas.microsoft.com/office/powerpoint/2010/main" val="310720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your customer’s perspective</a:t>
            </a:r>
            <a:endParaRPr lang="en-US" dirty="0"/>
          </a:p>
        </p:txBody>
      </p:sp>
      <p:sp>
        <p:nvSpPr>
          <p:cNvPr id="3" name="Content Placeholder 2"/>
          <p:cNvSpPr>
            <a:spLocks noGrp="1"/>
          </p:cNvSpPr>
          <p:nvPr>
            <p:ph idx="1"/>
          </p:nvPr>
        </p:nvSpPr>
        <p:spPr/>
        <p:txBody>
          <a:bodyPr>
            <a:normAutofit/>
          </a:bodyPr>
          <a:lstStyle/>
          <a:p>
            <a:r>
              <a:rPr lang="en-US" sz="3200" dirty="0" smtClean="0"/>
              <a:t>An efficient cow is important….BUT</a:t>
            </a:r>
          </a:p>
          <a:p>
            <a:pPr lvl="1"/>
            <a:r>
              <a:rPr lang="en-US" sz="2400" dirty="0" smtClean="0"/>
              <a:t>They deal with the whole ranch or farm production system</a:t>
            </a:r>
          </a:p>
          <a:p>
            <a:pPr lvl="1"/>
            <a:r>
              <a:rPr lang="en-US" sz="2400" dirty="0" smtClean="0"/>
              <a:t>Production system is complex, multi-faceted &amp; multi-trait oriented.</a:t>
            </a:r>
          </a:p>
          <a:p>
            <a:pPr lvl="1"/>
            <a:endParaRPr lang="en-US" sz="2400" dirty="0"/>
          </a:p>
          <a:p>
            <a:pPr lvl="1"/>
            <a:r>
              <a:rPr lang="en-US" sz="2400" dirty="0" smtClean="0"/>
              <a:t>Your JOB – supply breeding stock that will enhance the genetic part of that complex system.</a:t>
            </a:r>
          </a:p>
          <a:p>
            <a:pPr lvl="1"/>
            <a:endParaRPr lang="en-US" sz="2400"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26</a:t>
            </a:fld>
            <a:endParaRPr lang="en-US"/>
          </a:p>
        </p:txBody>
      </p:sp>
    </p:spTree>
    <p:extLst>
      <p:ext uri="{BB962C8B-B14F-4D97-AF65-F5344CB8AC3E}">
        <p14:creationId xmlns:p14="http://schemas.microsoft.com/office/powerpoint/2010/main" val="155002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Feed Efficiency for Cow Herd</a:t>
            </a:r>
            <a:endParaRPr lang="en-US" dirty="0"/>
          </a:p>
        </p:txBody>
      </p:sp>
      <p:sp>
        <p:nvSpPr>
          <p:cNvPr id="3" name="Content Placeholder 2"/>
          <p:cNvSpPr>
            <a:spLocks noGrp="1"/>
          </p:cNvSpPr>
          <p:nvPr>
            <p:ph sz="quarter" idx="1"/>
          </p:nvPr>
        </p:nvSpPr>
        <p:spPr>
          <a:xfrm>
            <a:off x="381000" y="1600200"/>
            <a:ext cx="8385048" cy="5257800"/>
          </a:xfrm>
        </p:spPr>
        <p:txBody>
          <a:bodyPr>
            <a:normAutofit/>
          </a:bodyPr>
          <a:lstStyle/>
          <a:p>
            <a:r>
              <a:rPr lang="en-US" sz="2800" dirty="0" err="1" smtClean="0"/>
              <a:t>Lbs</a:t>
            </a:r>
            <a:r>
              <a:rPr lang="en-US" sz="2800" dirty="0" smtClean="0"/>
              <a:t> of calf </a:t>
            </a:r>
            <a:r>
              <a:rPr lang="en-US" sz="2800" dirty="0"/>
              <a:t>w</a:t>
            </a:r>
            <a:r>
              <a:rPr lang="en-US" sz="2800" dirty="0" smtClean="0"/>
              <a:t>eaned per cow exposed</a:t>
            </a:r>
          </a:p>
          <a:p>
            <a:pPr lvl="1"/>
            <a:r>
              <a:rPr lang="en-US" sz="2400" dirty="0" smtClean="0"/>
              <a:t>Conception rate, calving rate, calf survival, lactation, growth to weaning</a:t>
            </a:r>
          </a:p>
          <a:p>
            <a:r>
              <a:rPr lang="en-US" sz="2800" dirty="0" smtClean="0"/>
              <a:t>Lbs. of calf weaned per cow exposed per unit energy consumed</a:t>
            </a:r>
          </a:p>
          <a:p>
            <a:pPr marL="704088" lvl="2" indent="-320040">
              <a:spcBef>
                <a:spcPts val="0"/>
              </a:spcBef>
              <a:buClr>
                <a:schemeClr val="accent1"/>
              </a:buClr>
              <a:buSzPct val="100000"/>
              <a:buFont typeface="Wingdings" pitchFamily="2" charset="2"/>
              <a:buChar char=""/>
            </a:pPr>
            <a:r>
              <a:rPr lang="en-US" sz="2000" dirty="0"/>
              <a:t>Conception rate, calving rate, calf survival, lactation, growth to </a:t>
            </a:r>
            <a:r>
              <a:rPr lang="en-US" sz="2000" dirty="0" smtClean="0"/>
              <a:t>weaning, energy (calories) consumed</a:t>
            </a:r>
          </a:p>
          <a:p>
            <a:r>
              <a:rPr lang="en-US" sz="2800" dirty="0" smtClean="0"/>
              <a:t>Calf value ($) per $100 input cost</a:t>
            </a:r>
          </a:p>
          <a:p>
            <a:endParaRPr lang="en-US" sz="2800" dirty="0"/>
          </a:p>
          <a:p>
            <a:r>
              <a:rPr lang="en-US" sz="2800" dirty="0" smtClean="0"/>
              <a:t>Much work to be done…</a:t>
            </a:r>
          </a:p>
        </p:txBody>
      </p:sp>
      <p:sp>
        <p:nvSpPr>
          <p:cNvPr id="39941" name="Rectangle 5"/>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2" name="Rectangle 6"/>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27</a:t>
            </a:fld>
            <a:endParaRPr lang="en-US"/>
          </a:p>
        </p:txBody>
      </p:sp>
    </p:spTree>
    <p:extLst>
      <p:ext uri="{BB962C8B-B14F-4D97-AF65-F5344CB8AC3E}">
        <p14:creationId xmlns:p14="http://schemas.microsoft.com/office/powerpoint/2010/main" val="406170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313" y="990600"/>
            <a:ext cx="79533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04800"/>
            <a:ext cx="8610600" cy="523220"/>
          </a:xfrm>
          <a:prstGeom prst="rect">
            <a:avLst/>
          </a:prstGeom>
          <a:noFill/>
        </p:spPr>
        <p:txBody>
          <a:bodyPr wrap="square" rtlCol="0">
            <a:spAutoFit/>
          </a:bodyPr>
          <a:lstStyle/>
          <a:p>
            <a:pPr algn="ctr"/>
            <a:r>
              <a:rPr lang="en-US" sz="2800" b="1" dirty="0" smtClean="0"/>
              <a:t>Jenkins &amp; Ferrell, 1994</a:t>
            </a:r>
            <a:endParaRPr lang="en-US" sz="2800" b="1" dirty="0"/>
          </a:p>
        </p:txBody>
      </p:sp>
      <p:sp>
        <p:nvSpPr>
          <p:cNvPr id="5" name="Oval 4"/>
          <p:cNvSpPr/>
          <p:nvPr/>
        </p:nvSpPr>
        <p:spPr>
          <a:xfrm>
            <a:off x="457201" y="1828800"/>
            <a:ext cx="31242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10/3/2012</a:t>
            </a:r>
            <a:endParaRPr lang="en-US"/>
          </a:p>
        </p:txBody>
      </p:sp>
      <p:sp>
        <p:nvSpPr>
          <p:cNvPr id="3" name="Footer Placeholder 2"/>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28</a:t>
            </a:fld>
            <a:endParaRPr lang="en-US"/>
          </a:p>
        </p:txBody>
      </p:sp>
    </p:spTree>
    <p:extLst>
      <p:ext uri="{BB962C8B-B14F-4D97-AF65-F5344CB8AC3E}">
        <p14:creationId xmlns:p14="http://schemas.microsoft.com/office/powerpoint/2010/main" val="246778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Interpret Jenkins and Ferrell study into “Cowboy Terms”</a:t>
            </a:r>
            <a:endParaRPr lang="en-US" sz="4000"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Angus cows – 1179 </a:t>
            </a:r>
            <a:r>
              <a:rPr lang="en-US" sz="2800" dirty="0" err="1" smtClean="0"/>
              <a:t>lbs</a:t>
            </a:r>
            <a:r>
              <a:rPr lang="en-US" sz="2800" dirty="0" smtClean="0"/>
              <a:t>	ate 8865 </a:t>
            </a:r>
            <a:r>
              <a:rPr lang="en-US" sz="2800" dirty="0" err="1" smtClean="0"/>
              <a:t>lbs</a:t>
            </a:r>
            <a:r>
              <a:rPr lang="en-US" sz="2800" dirty="0" smtClean="0"/>
              <a:t> feed dry matter</a:t>
            </a:r>
          </a:p>
          <a:p>
            <a:pPr lvl="1"/>
            <a:r>
              <a:rPr lang="en-US" sz="2400" dirty="0" smtClean="0"/>
              <a:t>At $80 / ton for hay = $398.93</a:t>
            </a:r>
          </a:p>
          <a:p>
            <a:pPr lvl="1"/>
            <a:r>
              <a:rPr lang="en-US" sz="2400" dirty="0" smtClean="0"/>
              <a:t>Like most traits this has variation.  Their standard deviation was 1720 </a:t>
            </a:r>
            <a:r>
              <a:rPr lang="en-US" sz="2400" dirty="0" err="1" smtClean="0"/>
              <a:t>lbs</a:t>
            </a:r>
            <a:r>
              <a:rPr lang="en-US" sz="2400" dirty="0" smtClean="0"/>
              <a:t> of dry matter or $77.40, so roughly 2/3s of the cows were from $321.53 to $476.33</a:t>
            </a:r>
          </a:p>
          <a:p>
            <a:pPr lvl="1"/>
            <a:r>
              <a:rPr lang="en-US" sz="2400" dirty="0" smtClean="0"/>
              <a:t>Like most traits, our cattle would have intake comparison ratios from 75 to 125</a:t>
            </a:r>
          </a:p>
          <a:p>
            <a:pPr lvl="2"/>
            <a:r>
              <a:rPr lang="en-US" sz="2000" dirty="0" smtClean="0"/>
              <a:t>Range in cow feed cost would be from $299.20 to $498.66 </a:t>
            </a:r>
          </a:p>
          <a:p>
            <a:pPr lvl="2"/>
            <a:endParaRPr lang="en-US" sz="2000" dirty="0" smtClean="0"/>
          </a:p>
          <a:p>
            <a:r>
              <a:rPr lang="en-US" b="1" dirty="0" smtClean="0"/>
              <a:t>Is this difference worth our time and investment???</a:t>
            </a:r>
          </a:p>
          <a:p>
            <a:r>
              <a:rPr lang="en-US" b="1" dirty="0" smtClean="0"/>
              <a:t>What about our 1400 to 1600 </a:t>
            </a:r>
            <a:r>
              <a:rPr lang="en-US" b="1" dirty="0" err="1" smtClean="0"/>
              <a:t>lb</a:t>
            </a:r>
            <a:r>
              <a:rPr lang="en-US" b="1" dirty="0" smtClean="0"/>
              <a:t> cows?</a:t>
            </a:r>
            <a:endParaRPr lang="en-US" b="1"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29</a:t>
            </a:fld>
            <a:endParaRPr lang="en-US"/>
          </a:p>
        </p:txBody>
      </p:sp>
    </p:spTree>
    <p:extLst>
      <p:ext uri="{BB962C8B-B14F-4D97-AF65-F5344CB8AC3E}">
        <p14:creationId xmlns:p14="http://schemas.microsoft.com/office/powerpoint/2010/main" val="15726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381000"/>
            <a:ext cx="4572000" cy="5943600"/>
          </a:xfrm>
        </p:spPr>
        <p:txBody>
          <a:bodyPr>
            <a:noAutofit/>
          </a:bodyPr>
          <a:lstStyle/>
          <a:p>
            <a:pPr algn="r"/>
            <a:r>
              <a:rPr lang="en-US" sz="4000" dirty="0"/>
              <a:t>“Ultimate objective was to identify potential means for improving beef production efficiency, particularly in the cow-calf segment</a:t>
            </a:r>
            <a:r>
              <a:rPr lang="en-US" sz="4000" dirty="0" smtClean="0"/>
              <a:t>.”</a:t>
            </a:r>
            <a:br>
              <a:rPr lang="en-US" sz="4000" dirty="0" smtClean="0"/>
            </a:br>
            <a:r>
              <a:rPr lang="en-US" sz="4000" dirty="0" smtClean="0">
                <a:solidFill>
                  <a:schemeClr val="tx1"/>
                </a:solidFill>
              </a:rPr>
              <a:t>--</a:t>
            </a:r>
            <a:r>
              <a:rPr lang="en-US" sz="3200" dirty="0" smtClean="0">
                <a:solidFill>
                  <a:schemeClr val="tx1"/>
                </a:solidFill>
                <a:effectLst/>
              </a:rPr>
              <a:t>Dr</a:t>
            </a:r>
            <a:r>
              <a:rPr lang="en-US" sz="3200" dirty="0">
                <a:solidFill>
                  <a:schemeClr val="tx1"/>
                </a:solidFill>
                <a:effectLst/>
              </a:rPr>
              <a:t>. H.D. Ritchie, </a:t>
            </a:r>
            <a:r>
              <a:rPr lang="en-US" sz="3200" dirty="0" smtClean="0">
                <a:solidFill>
                  <a:schemeClr val="tx1"/>
                </a:solidFill>
                <a:effectLst/>
              </a:rPr>
              <a:t>MSU</a:t>
            </a:r>
            <a:endParaRPr lang="en-US" sz="4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381125"/>
            <a:ext cx="3876675" cy="4410075"/>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77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What do other studies suggest?</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30</a:t>
            </a:fld>
            <a:endParaRPr lang="en-US"/>
          </a:p>
        </p:txBody>
      </p:sp>
    </p:spTree>
    <p:extLst>
      <p:ext uri="{BB962C8B-B14F-4D97-AF65-F5344CB8AC3E}">
        <p14:creationId xmlns:p14="http://schemas.microsoft.com/office/powerpoint/2010/main" val="16299199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Meyer, et al., 2008</a:t>
            </a:r>
            <a:endParaRPr lang="en-US" dirty="0"/>
          </a:p>
        </p:txBody>
      </p:sp>
      <p:sp>
        <p:nvSpPr>
          <p:cNvPr id="3" name="Content Placeholder 2"/>
          <p:cNvSpPr>
            <a:spLocks noGrp="1"/>
          </p:cNvSpPr>
          <p:nvPr>
            <p:ph idx="1"/>
          </p:nvPr>
        </p:nvSpPr>
        <p:spPr/>
        <p:txBody>
          <a:bodyPr>
            <a:normAutofit fontScale="92500" lnSpcReduction="10000"/>
          </a:bodyPr>
          <a:lstStyle/>
          <a:p>
            <a:pPr marL="118872" indent="0" algn="ctr">
              <a:buNone/>
            </a:pPr>
            <a:r>
              <a:rPr lang="en-US" sz="3300" b="1" dirty="0" smtClean="0"/>
              <a:t>Evidence </a:t>
            </a:r>
            <a:r>
              <a:rPr lang="en-US" sz="3300" b="1" dirty="0"/>
              <a:t>that selection of replacements </a:t>
            </a:r>
            <a:r>
              <a:rPr lang="en-US" sz="3300" b="1" dirty="0" smtClean="0"/>
              <a:t>for efficiency can be beneficial.</a:t>
            </a:r>
          </a:p>
          <a:p>
            <a:r>
              <a:rPr lang="en-US" dirty="0" smtClean="0"/>
              <a:t>Based on yearling development efficiency a comparison was done between Low 1/3 RFI vs. High 1/3 RFI  Hereford females.</a:t>
            </a:r>
            <a:endParaRPr lang="en-US" dirty="0"/>
          </a:p>
          <a:p>
            <a:r>
              <a:rPr lang="en-US" dirty="0" smtClean="0"/>
              <a:t>During mid to late gestation the higher efficient heifers </a:t>
            </a:r>
            <a:r>
              <a:rPr lang="en-US" dirty="0"/>
              <a:t>consumed 21% less feed </a:t>
            </a:r>
            <a:r>
              <a:rPr lang="en-US" dirty="0" smtClean="0"/>
              <a:t>before calving</a:t>
            </a:r>
          </a:p>
          <a:p>
            <a:r>
              <a:rPr lang="en-US" dirty="0" smtClean="0"/>
              <a:t>Following calving the  higher efficient heifers and their calves consumed 11</a:t>
            </a:r>
            <a:r>
              <a:rPr lang="en-US" dirty="0"/>
              <a:t>% less </a:t>
            </a:r>
            <a:r>
              <a:rPr lang="en-US" dirty="0" smtClean="0"/>
              <a:t>feed</a:t>
            </a:r>
          </a:p>
          <a:p>
            <a:r>
              <a:rPr lang="en-US" dirty="0" smtClean="0"/>
              <a:t>There was no difference in cow body weight, cow body condition score or calf gain.</a:t>
            </a:r>
            <a:endParaRPr lang="en-US"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31</a:t>
            </a:fld>
            <a:endParaRPr lang="en-US"/>
          </a:p>
        </p:txBody>
      </p:sp>
    </p:spTree>
    <p:extLst>
      <p:ext uri="{BB962C8B-B14F-4D97-AF65-F5344CB8AC3E}">
        <p14:creationId xmlns:p14="http://schemas.microsoft.com/office/powerpoint/2010/main" val="396735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Crowley, et al., CSU: 2011</a:t>
            </a:r>
            <a:endParaRPr lang="en-US" dirty="0"/>
          </a:p>
        </p:txBody>
      </p:sp>
      <p:sp>
        <p:nvSpPr>
          <p:cNvPr id="3" name="Content Placeholder 2"/>
          <p:cNvSpPr>
            <a:spLocks noGrp="1"/>
          </p:cNvSpPr>
          <p:nvPr>
            <p:ph idx="1"/>
          </p:nvPr>
        </p:nvSpPr>
        <p:spPr>
          <a:xfrm>
            <a:off x="457200" y="1828800"/>
            <a:ext cx="8229600" cy="4572000"/>
          </a:xfrm>
        </p:spPr>
        <p:txBody>
          <a:bodyPr>
            <a:normAutofit/>
          </a:bodyPr>
          <a:lstStyle/>
          <a:p>
            <a:r>
              <a:rPr lang="en-US" dirty="0" smtClean="0"/>
              <a:t>Using Irish Cattle Breeding Federation database</a:t>
            </a:r>
          </a:p>
          <a:p>
            <a:r>
              <a:rPr lang="en-US" dirty="0" smtClean="0"/>
              <a:t>2605 bulls from one test station and records from 94,936 commercial females</a:t>
            </a:r>
          </a:p>
          <a:p>
            <a:r>
              <a:rPr lang="en-US" dirty="0" smtClean="0"/>
              <a:t>Findings: Genetic correlations</a:t>
            </a:r>
          </a:p>
          <a:p>
            <a:pPr lvl="1"/>
            <a:r>
              <a:rPr lang="en-US" sz="2400" dirty="0" smtClean="0"/>
              <a:t>Feed conversion ratio and maternal weaning weight = -.61</a:t>
            </a:r>
          </a:p>
          <a:p>
            <a:pPr lvl="1"/>
            <a:r>
              <a:rPr lang="en-US" sz="2400" dirty="0" smtClean="0"/>
              <a:t>Residual ADG and maternal weaning weight = .57</a:t>
            </a:r>
          </a:p>
          <a:p>
            <a:pPr lvl="1"/>
            <a:r>
              <a:rPr lang="en-US" sz="2400" dirty="0" smtClean="0"/>
              <a:t>No correlations with fertility, calving difficulty or calf survival.</a:t>
            </a:r>
          </a:p>
          <a:p>
            <a:pPr lvl="1"/>
            <a:r>
              <a:rPr lang="en-US" sz="2400" dirty="0" smtClean="0"/>
              <a:t>But there was a genetic correlation with age at 1</a:t>
            </a:r>
            <a:r>
              <a:rPr lang="en-US" sz="2400" baseline="30000" dirty="0" smtClean="0"/>
              <a:t>st</a:t>
            </a:r>
            <a:r>
              <a:rPr lang="en-US" sz="2400" dirty="0" smtClean="0"/>
              <a:t> calving</a:t>
            </a:r>
            <a:endParaRPr lang="en-US" sz="2400"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32</a:t>
            </a:fld>
            <a:endParaRPr lang="en-US"/>
          </a:p>
        </p:txBody>
      </p:sp>
    </p:spTree>
    <p:extLst>
      <p:ext uri="{BB962C8B-B14F-4D97-AF65-F5344CB8AC3E}">
        <p14:creationId xmlns:p14="http://schemas.microsoft.com/office/powerpoint/2010/main" val="149769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What are the folks down-under and up </a:t>
            </a:r>
            <a:r>
              <a:rPr lang="en-US" dirty="0"/>
              <a:t>N</a:t>
            </a:r>
            <a:r>
              <a:rPr lang="en-US" dirty="0" smtClean="0"/>
              <a:t>orth finding?</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33</a:t>
            </a:fld>
            <a:endParaRPr lang="en-US"/>
          </a:p>
        </p:txBody>
      </p:sp>
    </p:spTree>
    <p:extLst>
      <p:ext uri="{BB962C8B-B14F-4D97-AF65-F5344CB8AC3E}">
        <p14:creationId xmlns:p14="http://schemas.microsoft.com/office/powerpoint/2010/main" val="16299199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in Cows</a:t>
            </a:r>
            <a:endParaRPr lang="en-US"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8" name="Rectangle 7"/>
          <p:cNvSpPr/>
          <p:nvPr/>
        </p:nvSpPr>
        <p:spPr>
          <a:xfrm>
            <a:off x="609600" y="1676400"/>
            <a:ext cx="7772400" cy="4724400"/>
          </a:xfrm>
          <a:prstGeom prst="rect">
            <a:avLst/>
          </a:prstGeom>
        </p:spPr>
        <p:txBody>
          <a:bodyPr lIns="45720" rIns="45720">
            <a:noAutofit/>
          </a:bodyPr>
          <a:lstStyle/>
          <a:p>
            <a:pPr marL="228600" indent="-228600">
              <a:spcAft>
                <a:spcPts val="600"/>
              </a:spcAft>
              <a:buClr>
                <a:schemeClr val="accent1"/>
              </a:buClr>
              <a:buSzPct val="80000"/>
              <a:buFont typeface="Wingdings 2" pitchFamily="18" charset="2"/>
              <a:buChar char=""/>
            </a:pPr>
            <a:r>
              <a:rPr lang="en-US" sz="2000" dirty="0">
                <a:ea typeface="+mn-lt"/>
                <a:cs typeface="+mn-lt"/>
              </a:rPr>
              <a:t>In Australia, RFI in heifers had a 0.95 genetic correlation with RFI measured again when they were nearly mature (open) dams</a:t>
            </a:r>
          </a:p>
          <a:p>
            <a:pPr marL="460375" lvl="1" indent="-233363">
              <a:spcAft>
                <a:spcPts val="600"/>
              </a:spcAft>
              <a:buClr>
                <a:schemeClr val="tx2"/>
              </a:buClr>
              <a:buFont typeface="Wingdings 2" pitchFamily="18" charset="2"/>
              <a:buChar char=""/>
            </a:pPr>
            <a:r>
              <a:rPr lang="en-US" dirty="0">
                <a:ea typeface="+mn-lt"/>
                <a:cs typeface="+mn-lt"/>
              </a:rPr>
              <a:t>Both tests were </a:t>
            </a:r>
            <a:r>
              <a:rPr lang="en-US" dirty="0" err="1" smtClean="0">
                <a:ea typeface="+mn-lt"/>
                <a:cs typeface="+mn-lt"/>
              </a:rPr>
              <a:t>drylot</a:t>
            </a:r>
            <a:r>
              <a:rPr lang="en-US" dirty="0" smtClean="0">
                <a:ea typeface="+mn-lt"/>
                <a:cs typeface="+mn-lt"/>
              </a:rPr>
              <a:t>-based</a:t>
            </a:r>
          </a:p>
          <a:p>
            <a:pPr marL="460375" lvl="1" indent="-233363">
              <a:spcAft>
                <a:spcPts val="600"/>
              </a:spcAft>
              <a:buClr>
                <a:schemeClr val="tx2"/>
              </a:buClr>
              <a:buFont typeface="Wingdings 2" pitchFamily="18" charset="2"/>
              <a:buChar char=""/>
            </a:pPr>
            <a:r>
              <a:rPr lang="en-US" dirty="0" smtClean="0">
                <a:ea typeface="+mn-lt"/>
                <a:cs typeface="+mn-lt"/>
              </a:rPr>
              <a:t>The </a:t>
            </a:r>
            <a:r>
              <a:rPr lang="en-US" dirty="0">
                <a:ea typeface="+mn-lt"/>
                <a:cs typeface="+mn-lt"/>
              </a:rPr>
              <a:t>main issue with a measure of efficiency in cows is as a correlated trait, preferably measured early in </a:t>
            </a:r>
            <a:r>
              <a:rPr lang="en-US" dirty="0" smtClean="0">
                <a:ea typeface="+mn-lt"/>
                <a:cs typeface="+mn-lt"/>
              </a:rPr>
              <a:t>life</a:t>
            </a:r>
          </a:p>
          <a:p>
            <a:pPr marL="460375" lvl="1" indent="-233363">
              <a:spcAft>
                <a:spcPts val="600"/>
              </a:spcAft>
              <a:buClr>
                <a:schemeClr val="tx2"/>
              </a:buClr>
              <a:buFont typeface="Wingdings 2" pitchFamily="18" charset="2"/>
              <a:buChar char=""/>
            </a:pPr>
            <a:r>
              <a:rPr lang="en-US" dirty="0" smtClean="0">
                <a:ea typeface="+mn-lt"/>
                <a:cs typeface="+mn-lt"/>
              </a:rPr>
              <a:t>Most </a:t>
            </a:r>
            <a:r>
              <a:rPr lang="en-US" dirty="0">
                <a:ea typeface="+mn-lt"/>
                <a:cs typeface="+mn-lt"/>
              </a:rPr>
              <a:t>selection on replacements and sires</a:t>
            </a:r>
          </a:p>
          <a:p>
            <a:pPr marL="228600" indent="-228600">
              <a:spcAft>
                <a:spcPts val="600"/>
              </a:spcAft>
              <a:buClr>
                <a:schemeClr val="accent1"/>
              </a:buClr>
              <a:buSzPct val="80000"/>
              <a:buFont typeface="Wingdings 2" pitchFamily="18" charset="2"/>
              <a:buChar char=""/>
            </a:pPr>
            <a:r>
              <a:rPr lang="en-US" sz="2000" dirty="0">
                <a:ea typeface="+mn-lt"/>
                <a:cs typeface="+mn-lt"/>
              </a:rPr>
              <a:t>Few studies have reported or predicted the effects of intake or efficiency selection on the total system</a:t>
            </a:r>
          </a:p>
          <a:p>
            <a:pPr marL="460375" lvl="1" indent="-233363">
              <a:spcAft>
                <a:spcPts val="600"/>
              </a:spcAft>
              <a:buClr>
                <a:schemeClr val="tx2"/>
              </a:buClr>
              <a:buFont typeface="Wingdings 2" pitchFamily="18" charset="2"/>
              <a:buChar char=""/>
            </a:pPr>
            <a:r>
              <a:rPr lang="en-US" dirty="0">
                <a:ea typeface="+mn-lt"/>
                <a:cs typeface="+mn-lt"/>
              </a:rPr>
              <a:t>Archer et al., 1999</a:t>
            </a:r>
          </a:p>
          <a:p>
            <a:pPr marL="460375" lvl="1" indent="-233363">
              <a:spcAft>
                <a:spcPts val="600"/>
              </a:spcAft>
              <a:buClr>
                <a:schemeClr val="tx2"/>
              </a:buClr>
              <a:buFont typeface="Wingdings 2" pitchFamily="18" charset="2"/>
              <a:buChar char=""/>
            </a:pPr>
            <a:r>
              <a:rPr lang="en-US" dirty="0">
                <a:ea typeface="+mn-lt"/>
                <a:cs typeface="+mn-lt"/>
              </a:rPr>
              <a:t>Crews, 2005</a:t>
            </a:r>
          </a:p>
          <a:p>
            <a:pPr marL="228600" indent="-228600">
              <a:spcAft>
                <a:spcPts val="600"/>
              </a:spcAft>
              <a:buClr>
                <a:schemeClr val="accent1"/>
              </a:buClr>
              <a:buSzPct val="80000"/>
              <a:buFont typeface="Wingdings 2" pitchFamily="18" charset="2"/>
              <a:buChar char=""/>
            </a:pPr>
            <a:r>
              <a:rPr lang="en-US" sz="2000" dirty="0" err="1">
                <a:ea typeface="+mn-lt"/>
                <a:cs typeface="+mn-lt"/>
              </a:rPr>
              <a:t>Basarab</a:t>
            </a:r>
            <a:r>
              <a:rPr lang="en-US" sz="2000" dirty="0">
                <a:ea typeface="+mn-lt"/>
                <a:cs typeface="+mn-lt"/>
              </a:rPr>
              <a:t> et al., 2007 reported on a retrospective study</a:t>
            </a:r>
          </a:p>
          <a:p>
            <a:pPr marL="460375" lvl="1" indent="-233363">
              <a:spcAft>
                <a:spcPts val="600"/>
              </a:spcAft>
              <a:buClr>
                <a:schemeClr val="tx2"/>
              </a:buClr>
              <a:buFont typeface="Wingdings 2" pitchFamily="18" charset="2"/>
              <a:buChar char=""/>
            </a:pPr>
            <a:r>
              <a:rPr lang="en-US" dirty="0">
                <a:ea typeface="+mn-lt"/>
                <a:cs typeface="+mn-lt"/>
              </a:rPr>
              <a:t>Their basic question was what could be said about the mothers </a:t>
            </a:r>
            <a:r>
              <a:rPr lang="en-US" dirty="0" smtClean="0">
                <a:ea typeface="+mn-lt"/>
                <a:cs typeface="+mn-lt"/>
              </a:rPr>
              <a:t>of </a:t>
            </a:r>
            <a:r>
              <a:rPr lang="en-US" dirty="0">
                <a:ea typeface="+mn-lt"/>
                <a:cs typeface="+mn-lt"/>
              </a:rPr>
              <a:t>low RFI versus high RFI calves</a:t>
            </a:r>
          </a:p>
        </p:txBody>
      </p:sp>
      <p:sp>
        <p:nvSpPr>
          <p:cNvPr id="3" name="Slide Number Placeholder 2"/>
          <p:cNvSpPr>
            <a:spLocks noGrp="1"/>
          </p:cNvSpPr>
          <p:nvPr>
            <p:ph type="sldNum" sz="quarter" idx="12"/>
          </p:nvPr>
        </p:nvSpPr>
        <p:spPr/>
        <p:txBody>
          <a:bodyPr/>
          <a:lstStyle/>
          <a:p>
            <a:fld id="{EB607355-B6B3-4CA0-A666-432922ECDC00}" type="slidenum">
              <a:rPr lang="en-US" smtClean="0"/>
              <a:t>34</a:t>
            </a:fld>
            <a:endParaRPr lang="en-US"/>
          </a:p>
        </p:txBody>
      </p:sp>
    </p:spTree>
    <p:extLst>
      <p:ext uri="{BB962C8B-B14F-4D97-AF65-F5344CB8AC3E}">
        <p14:creationId xmlns:p14="http://schemas.microsoft.com/office/powerpoint/2010/main" val="305889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Summary: Dams of High, Medium and Low RFI calves</a:t>
            </a:r>
            <a:endParaRPr lang="en-US" sz="3200" dirty="0"/>
          </a:p>
        </p:txBody>
      </p:sp>
      <p:sp>
        <p:nvSpPr>
          <p:cNvPr id="6" name="Content Placeholder 5"/>
          <p:cNvSpPr>
            <a:spLocks noGrp="1"/>
          </p:cNvSpPr>
          <p:nvPr>
            <p:ph idx="1"/>
          </p:nvPr>
        </p:nvSpPr>
        <p:spPr>
          <a:xfrm>
            <a:off x="457200" y="1676400"/>
            <a:ext cx="8229600" cy="4625609"/>
          </a:xfrm>
        </p:spPr>
        <p:txBody>
          <a:bodyPr>
            <a:noAutofit/>
          </a:bodyPr>
          <a:lstStyle/>
          <a:p>
            <a:r>
              <a:rPr lang="en-US" sz="2400" dirty="0" smtClean="0"/>
              <a:t>Dams of low RFI calves</a:t>
            </a:r>
          </a:p>
          <a:p>
            <a:pPr lvl="1"/>
            <a:r>
              <a:rPr lang="en-US" sz="2000" dirty="0" smtClean="0"/>
              <a:t>Higher 10-yr average condition score</a:t>
            </a:r>
          </a:p>
          <a:p>
            <a:pPr lvl="1"/>
            <a:r>
              <a:rPr lang="en-US" sz="2000" dirty="0" smtClean="0"/>
              <a:t>Lost less </a:t>
            </a:r>
            <a:r>
              <a:rPr lang="en-US" sz="2000" dirty="0" err="1" smtClean="0"/>
              <a:t>backfat</a:t>
            </a:r>
            <a:r>
              <a:rPr lang="en-US" sz="2000" dirty="0" smtClean="0"/>
              <a:t> from calving to breeding</a:t>
            </a:r>
          </a:p>
          <a:p>
            <a:pPr lvl="1"/>
            <a:r>
              <a:rPr lang="en-US" sz="2000" dirty="0" smtClean="0"/>
              <a:t>Lower intake on forage</a:t>
            </a:r>
          </a:p>
          <a:p>
            <a:pPr lvl="1"/>
            <a:r>
              <a:rPr lang="en-US" sz="2000" dirty="0" smtClean="0"/>
              <a:t>Calved about 5 days later in season, but similar calving interval</a:t>
            </a:r>
          </a:p>
          <a:p>
            <a:r>
              <a:rPr lang="en-US" sz="2400" dirty="0" smtClean="0"/>
              <a:t>Dams of high RFI calves</a:t>
            </a:r>
          </a:p>
          <a:p>
            <a:pPr lvl="1"/>
            <a:r>
              <a:rPr lang="en-US" sz="2000" dirty="0" smtClean="0"/>
              <a:t>Higher calf death loss</a:t>
            </a:r>
          </a:p>
          <a:p>
            <a:pPr lvl="1"/>
            <a:r>
              <a:rPr lang="en-US" sz="2000" dirty="0" smtClean="0"/>
              <a:t>Higher twinning rate</a:t>
            </a:r>
          </a:p>
          <a:p>
            <a:r>
              <a:rPr lang="en-US" sz="2400" dirty="0" smtClean="0"/>
              <a:t>No difference among dams for other cow productivity traits</a:t>
            </a:r>
          </a:p>
          <a:p>
            <a:pPr lvl="1"/>
            <a:r>
              <a:rPr lang="en-US" sz="2000" dirty="0" smtClean="0"/>
              <a:t>Pregnancy, calving and weaning rates similar</a:t>
            </a:r>
          </a:p>
          <a:p>
            <a:pPr lvl="1"/>
            <a:r>
              <a:rPr lang="en-US" sz="2000" dirty="0" smtClean="0"/>
              <a:t>Calf weaning weights similar</a:t>
            </a:r>
          </a:p>
          <a:p>
            <a:pPr lvl="1"/>
            <a:r>
              <a:rPr lang="en-US" sz="2000" dirty="0" smtClean="0"/>
              <a:t>Various production and biological “efficiency” indexes were similar</a:t>
            </a:r>
            <a:endParaRPr lang="en-US" sz="2000" dirty="0"/>
          </a:p>
        </p:txBody>
      </p:sp>
      <p:sp>
        <p:nvSpPr>
          <p:cNvPr id="3" name="Date Placeholder 2"/>
          <p:cNvSpPr>
            <a:spLocks noGrp="1"/>
          </p:cNvSpPr>
          <p:nvPr>
            <p:ph type="dt" sz="half" idx="10"/>
          </p:nvPr>
        </p:nvSpPr>
        <p:spPr/>
        <p:txBody>
          <a:bodyPr/>
          <a:lstStyle/>
          <a:p>
            <a:r>
              <a:rPr lang="en-US" smtClean="0"/>
              <a:t>10/3/2012</a:t>
            </a:r>
            <a:endParaRPr lang="en-US"/>
          </a:p>
        </p:txBody>
      </p:sp>
      <p:sp>
        <p:nvSpPr>
          <p:cNvPr id="4" name="Footer Placeholder 3"/>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35</a:t>
            </a:fld>
            <a:endParaRPr lang="en-US"/>
          </a:p>
        </p:txBody>
      </p:sp>
    </p:spTree>
    <p:extLst>
      <p:ext uri="{BB962C8B-B14F-4D97-AF65-F5344CB8AC3E}">
        <p14:creationId xmlns:p14="http://schemas.microsoft.com/office/powerpoint/2010/main" val="342143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What to do?</a:t>
            </a:r>
            <a:endParaRPr lang="en-US" dirty="0"/>
          </a:p>
        </p:txBody>
      </p:sp>
      <p:sp>
        <p:nvSpPr>
          <p:cNvPr id="3" name="Content Placeholder 2"/>
          <p:cNvSpPr>
            <a:spLocks noGrp="1"/>
          </p:cNvSpPr>
          <p:nvPr>
            <p:ph idx="1"/>
          </p:nvPr>
        </p:nvSpPr>
        <p:spPr/>
        <p:txBody>
          <a:bodyPr>
            <a:normAutofit/>
          </a:bodyPr>
          <a:lstStyle/>
          <a:p>
            <a:pPr marL="1261872" indent="-1143000">
              <a:buFont typeface="+mj-lt"/>
              <a:buAutoNum type="alphaUcPeriod"/>
            </a:pPr>
            <a:r>
              <a:rPr lang="en-US" sz="6000" dirty="0" smtClean="0"/>
              <a:t>Change environment to fit the cows?</a:t>
            </a:r>
          </a:p>
          <a:p>
            <a:pPr marL="1261872" indent="-1143000">
              <a:buFont typeface="+mj-lt"/>
              <a:buAutoNum type="alphaUcPeriod"/>
            </a:pPr>
            <a:r>
              <a:rPr lang="en-US" sz="6000" dirty="0" smtClean="0"/>
              <a:t>Change the cows to fit the environment?</a:t>
            </a:r>
            <a:endParaRPr lang="en-US" sz="6000"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36</a:t>
            </a:fld>
            <a:endParaRPr lang="en-US"/>
          </a:p>
        </p:txBody>
      </p:sp>
    </p:spTree>
    <p:extLst>
      <p:ext uri="{BB962C8B-B14F-4D97-AF65-F5344CB8AC3E}">
        <p14:creationId xmlns:p14="http://schemas.microsoft.com/office/powerpoint/2010/main" val="168840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09600" y="2823865"/>
            <a:ext cx="8001000" cy="0"/>
          </a:xfrm>
          <a:prstGeom prst="line">
            <a:avLst/>
          </a:prstGeom>
          <a:ln w="101600">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sz="2800" dirty="0" smtClean="0"/>
              <a:t>Improve Efficiency of Feed Utilization or Match Nutrient Demand to Environment?</a:t>
            </a:r>
            <a:endParaRPr lang="en-US" sz="2800"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37</a:t>
            </a:fld>
            <a:endParaRPr lang="en-US"/>
          </a:p>
        </p:txBody>
      </p:sp>
      <p:sp>
        <p:nvSpPr>
          <p:cNvPr id="7" name="Rectangle 6"/>
          <p:cNvSpPr/>
          <p:nvPr/>
        </p:nvSpPr>
        <p:spPr>
          <a:xfrm>
            <a:off x="2057400" y="2133600"/>
            <a:ext cx="20574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3505200"/>
            <a:ext cx="1295400" cy="523220"/>
          </a:xfrm>
          <a:prstGeom prst="rect">
            <a:avLst/>
          </a:prstGeom>
          <a:noFill/>
        </p:spPr>
        <p:txBody>
          <a:bodyPr wrap="square" rtlCol="0">
            <a:spAutoFit/>
          </a:bodyPr>
          <a:lstStyle/>
          <a:p>
            <a:r>
              <a:rPr lang="en-US" sz="2800" b="1" dirty="0" smtClean="0"/>
              <a:t>Cow 1</a:t>
            </a:r>
            <a:endParaRPr lang="en-US" sz="2800" b="1" dirty="0"/>
          </a:p>
        </p:txBody>
      </p:sp>
      <p:sp>
        <p:nvSpPr>
          <p:cNvPr id="9" name="Rectangle 8"/>
          <p:cNvSpPr/>
          <p:nvPr/>
        </p:nvSpPr>
        <p:spPr>
          <a:xfrm>
            <a:off x="2057400" y="3505200"/>
            <a:ext cx="20574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0" y="2362200"/>
            <a:ext cx="1600200" cy="923330"/>
          </a:xfrm>
          <a:prstGeom prst="rect">
            <a:avLst/>
          </a:prstGeom>
          <a:noFill/>
        </p:spPr>
        <p:txBody>
          <a:bodyPr wrap="square" rtlCol="0">
            <a:spAutoFit/>
          </a:bodyPr>
          <a:lstStyle/>
          <a:p>
            <a:pPr algn="ctr"/>
            <a:r>
              <a:rPr lang="en-US" b="1" dirty="0" smtClean="0">
                <a:solidFill>
                  <a:schemeClr val="bg1"/>
                </a:solidFill>
              </a:rPr>
              <a:t>Gestation </a:t>
            </a:r>
            <a:br>
              <a:rPr lang="en-US" b="1" dirty="0" smtClean="0">
                <a:solidFill>
                  <a:schemeClr val="bg1"/>
                </a:solidFill>
              </a:rPr>
            </a:br>
            <a:r>
              <a:rPr lang="en-US" b="1" dirty="0" smtClean="0">
                <a:solidFill>
                  <a:schemeClr val="bg1"/>
                </a:solidFill>
              </a:rPr>
              <a:t>&amp; </a:t>
            </a:r>
            <a:br>
              <a:rPr lang="en-US" b="1" dirty="0" smtClean="0">
                <a:solidFill>
                  <a:schemeClr val="bg1"/>
                </a:solidFill>
              </a:rPr>
            </a:br>
            <a:r>
              <a:rPr lang="en-US" b="1" dirty="0" smtClean="0">
                <a:solidFill>
                  <a:schemeClr val="bg1"/>
                </a:solidFill>
              </a:rPr>
              <a:t>Lactation</a:t>
            </a:r>
            <a:endParaRPr lang="en-US" b="1" dirty="0">
              <a:solidFill>
                <a:schemeClr val="bg1"/>
              </a:solidFill>
            </a:endParaRPr>
          </a:p>
        </p:txBody>
      </p:sp>
      <p:sp>
        <p:nvSpPr>
          <p:cNvPr id="11" name="TextBox 10"/>
          <p:cNvSpPr txBox="1"/>
          <p:nvPr/>
        </p:nvSpPr>
        <p:spPr>
          <a:xfrm>
            <a:off x="2286000" y="4182070"/>
            <a:ext cx="1600200" cy="369332"/>
          </a:xfrm>
          <a:prstGeom prst="rect">
            <a:avLst/>
          </a:prstGeom>
          <a:noFill/>
        </p:spPr>
        <p:txBody>
          <a:bodyPr wrap="square" rtlCol="0">
            <a:spAutoFit/>
          </a:bodyPr>
          <a:lstStyle/>
          <a:p>
            <a:pPr algn="ctr"/>
            <a:r>
              <a:rPr lang="en-US" b="1" dirty="0" smtClean="0"/>
              <a:t>Maintenance</a:t>
            </a:r>
            <a:endParaRPr lang="en-US" b="1" dirty="0"/>
          </a:p>
        </p:txBody>
      </p:sp>
      <p:sp>
        <p:nvSpPr>
          <p:cNvPr id="14" name="Rectangle 13"/>
          <p:cNvSpPr/>
          <p:nvPr/>
        </p:nvSpPr>
        <p:spPr>
          <a:xfrm>
            <a:off x="6248400" y="3012641"/>
            <a:ext cx="2057400" cy="30833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4079957"/>
            <a:ext cx="1295400" cy="407146"/>
          </a:xfrm>
          <a:prstGeom prst="rect">
            <a:avLst/>
          </a:prstGeom>
          <a:noFill/>
        </p:spPr>
        <p:txBody>
          <a:bodyPr wrap="square" rtlCol="0">
            <a:spAutoFit/>
          </a:bodyPr>
          <a:lstStyle/>
          <a:p>
            <a:r>
              <a:rPr lang="en-US" sz="2800" b="1" dirty="0" smtClean="0"/>
              <a:t>Cow 2</a:t>
            </a:r>
            <a:endParaRPr lang="en-US" sz="2800" b="1" dirty="0"/>
          </a:p>
        </p:txBody>
      </p:sp>
      <p:sp>
        <p:nvSpPr>
          <p:cNvPr id="16" name="Rectangle 15"/>
          <p:cNvSpPr/>
          <p:nvPr/>
        </p:nvSpPr>
        <p:spPr>
          <a:xfrm>
            <a:off x="6248400" y="4079957"/>
            <a:ext cx="2057400" cy="20160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77000" y="3124200"/>
            <a:ext cx="1600200" cy="718493"/>
          </a:xfrm>
          <a:prstGeom prst="rect">
            <a:avLst/>
          </a:prstGeom>
          <a:noFill/>
        </p:spPr>
        <p:txBody>
          <a:bodyPr wrap="square" rtlCol="0">
            <a:spAutoFit/>
          </a:bodyPr>
          <a:lstStyle/>
          <a:p>
            <a:pPr algn="ctr"/>
            <a:r>
              <a:rPr lang="en-US" b="1" dirty="0" smtClean="0">
                <a:solidFill>
                  <a:schemeClr val="bg1"/>
                </a:solidFill>
              </a:rPr>
              <a:t>Gestation </a:t>
            </a:r>
            <a:br>
              <a:rPr lang="en-US" b="1" dirty="0" smtClean="0">
                <a:solidFill>
                  <a:schemeClr val="bg1"/>
                </a:solidFill>
              </a:rPr>
            </a:br>
            <a:r>
              <a:rPr lang="en-US" b="1" dirty="0" smtClean="0">
                <a:solidFill>
                  <a:schemeClr val="bg1"/>
                </a:solidFill>
              </a:rPr>
              <a:t>&amp; </a:t>
            </a:r>
            <a:br>
              <a:rPr lang="en-US" b="1" dirty="0" smtClean="0">
                <a:solidFill>
                  <a:schemeClr val="bg1"/>
                </a:solidFill>
              </a:rPr>
            </a:br>
            <a:r>
              <a:rPr lang="en-US" b="1" dirty="0" smtClean="0">
                <a:solidFill>
                  <a:schemeClr val="bg1"/>
                </a:solidFill>
              </a:rPr>
              <a:t>Lactation</a:t>
            </a:r>
            <a:endParaRPr lang="en-US" b="1" dirty="0">
              <a:solidFill>
                <a:schemeClr val="bg1"/>
              </a:solidFill>
            </a:endParaRPr>
          </a:p>
        </p:txBody>
      </p:sp>
      <p:sp>
        <p:nvSpPr>
          <p:cNvPr id="18" name="TextBox 17"/>
          <p:cNvSpPr txBox="1"/>
          <p:nvPr/>
        </p:nvSpPr>
        <p:spPr>
          <a:xfrm>
            <a:off x="6477000" y="4606666"/>
            <a:ext cx="1600200" cy="369332"/>
          </a:xfrm>
          <a:prstGeom prst="rect">
            <a:avLst/>
          </a:prstGeom>
          <a:noFill/>
        </p:spPr>
        <p:txBody>
          <a:bodyPr wrap="square" rtlCol="0">
            <a:spAutoFit/>
          </a:bodyPr>
          <a:lstStyle/>
          <a:p>
            <a:pPr algn="ctr"/>
            <a:r>
              <a:rPr lang="en-US" b="1" dirty="0" smtClean="0"/>
              <a:t>Maintenance</a:t>
            </a:r>
            <a:endParaRPr lang="en-US" b="1" dirty="0"/>
          </a:p>
        </p:txBody>
      </p:sp>
    </p:spTree>
    <p:extLst>
      <p:ext uri="{BB962C8B-B14F-4D97-AF65-F5344CB8AC3E}">
        <p14:creationId xmlns:p14="http://schemas.microsoft.com/office/powerpoint/2010/main" val="34794187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752600"/>
            <a:ext cx="8305800" cy="1295400"/>
          </a:xfrm>
          <a:prstGeom prst="rect">
            <a:avLst/>
          </a:prstGeom>
          <a:gradFill>
            <a:gsLst>
              <a:gs pos="75000">
                <a:schemeClr val="bg1">
                  <a:lumMod val="75000"/>
                </a:schemeClr>
              </a:gs>
              <a:gs pos="50000">
                <a:schemeClr val="bg1"/>
              </a:gs>
              <a:gs pos="100000">
                <a:schemeClr val="bg1">
                  <a:lumMod val="65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Reproducing Cowherd Efficiency</a:t>
            </a:r>
            <a:endParaRPr lang="en-US" dirty="0"/>
          </a:p>
        </p:txBody>
      </p:sp>
      <p:sp>
        <p:nvSpPr>
          <p:cNvPr id="3" name="Content Placeholder 2"/>
          <p:cNvSpPr>
            <a:spLocks noGrp="1"/>
          </p:cNvSpPr>
          <p:nvPr>
            <p:ph idx="1"/>
          </p:nvPr>
        </p:nvSpPr>
        <p:spPr>
          <a:xfrm>
            <a:off x="457200" y="1905000"/>
            <a:ext cx="8229600" cy="990600"/>
          </a:xfrm>
        </p:spPr>
        <p:txBody>
          <a:bodyPr>
            <a:normAutofit/>
          </a:bodyPr>
          <a:lstStyle/>
          <a:p>
            <a:pPr marL="0" indent="0">
              <a:buNone/>
            </a:pPr>
            <a:r>
              <a:rPr lang="en-US" sz="2400" b="1" dirty="0"/>
              <a:t>[</a:t>
            </a:r>
            <a:r>
              <a:rPr lang="en-US" sz="2400" b="1" dirty="0">
                <a:solidFill>
                  <a:srgbClr val="009900"/>
                </a:solidFill>
              </a:rPr>
              <a:t>Calf Weight*Calf Weight Value </a:t>
            </a:r>
            <a:r>
              <a:rPr lang="en-US" sz="2400" b="1" dirty="0"/>
              <a:t>+ </a:t>
            </a:r>
            <a:r>
              <a:rPr lang="en-US" sz="2400" b="1" dirty="0" smtClean="0"/>
              <a:t/>
            </a:r>
            <a:br>
              <a:rPr lang="en-US" sz="2400" b="1" dirty="0" smtClean="0"/>
            </a:br>
            <a:r>
              <a:rPr lang="en-US" sz="2400" b="1" dirty="0" smtClean="0"/>
              <a:t>{</a:t>
            </a:r>
            <a:r>
              <a:rPr lang="en-US" sz="2400" b="1" dirty="0">
                <a:solidFill>
                  <a:srgbClr val="0070C0"/>
                </a:solidFill>
              </a:rPr>
              <a:t>Culling Rate * Cull Cow Weight*Cow Weight Value</a:t>
            </a:r>
            <a:r>
              <a:rPr lang="en-US" sz="2400" b="1" dirty="0"/>
              <a:t>}] </a:t>
            </a:r>
            <a:endParaRPr lang="en-US" sz="2400" b="1" dirty="0" smtClean="0"/>
          </a:p>
          <a:p>
            <a:pPr marL="0" indent="0">
              <a:buNone/>
            </a:pPr>
            <a:endParaRPr lang="en-US" sz="1200" b="1" dirty="0" smtClean="0"/>
          </a:p>
          <a:p>
            <a:pPr marL="0" indent="0">
              <a:buNone/>
            </a:pPr>
            <a:endParaRPr lang="en-US" sz="2400" b="1"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38</a:t>
            </a:fld>
            <a:endParaRPr lang="en-US"/>
          </a:p>
        </p:txBody>
      </p:sp>
      <p:sp>
        <p:nvSpPr>
          <p:cNvPr id="7" name="Rectangle 6"/>
          <p:cNvSpPr/>
          <p:nvPr/>
        </p:nvSpPr>
        <p:spPr>
          <a:xfrm>
            <a:off x="5410200" y="6096000"/>
            <a:ext cx="3251211" cy="369332"/>
          </a:xfrm>
          <a:prstGeom prst="rect">
            <a:avLst/>
          </a:prstGeom>
        </p:spPr>
        <p:txBody>
          <a:bodyPr wrap="none">
            <a:spAutoFit/>
          </a:bodyPr>
          <a:lstStyle/>
          <a:p>
            <a:r>
              <a:rPr lang="en-US" i="1" dirty="0"/>
              <a:t>(adapted from Dickerson, 1970)</a:t>
            </a:r>
          </a:p>
        </p:txBody>
      </p:sp>
      <p:grpSp>
        <p:nvGrpSpPr>
          <p:cNvPr id="11" name="Group 10"/>
          <p:cNvGrpSpPr/>
          <p:nvPr/>
        </p:nvGrpSpPr>
        <p:grpSpPr>
          <a:xfrm>
            <a:off x="381000" y="3276600"/>
            <a:ext cx="8305800" cy="2895600"/>
            <a:chOff x="381000" y="3352800"/>
            <a:chExt cx="8305800" cy="2895600"/>
          </a:xfrm>
        </p:grpSpPr>
        <p:sp>
          <p:nvSpPr>
            <p:cNvPr id="9" name="Rectangle 8"/>
            <p:cNvSpPr/>
            <p:nvPr/>
          </p:nvSpPr>
          <p:spPr>
            <a:xfrm>
              <a:off x="381000" y="3352800"/>
              <a:ext cx="8305800" cy="2743200"/>
            </a:xfrm>
            <a:prstGeom prst="rect">
              <a:avLst/>
            </a:prstGeom>
            <a:gradFill>
              <a:gsLst>
                <a:gs pos="6000">
                  <a:schemeClr val="bg1"/>
                </a:gs>
                <a:gs pos="100000">
                  <a:schemeClr val="accent1"/>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3570744"/>
              <a:ext cx="8153400" cy="2677656"/>
            </a:xfrm>
            <a:prstGeom prst="rect">
              <a:avLst/>
            </a:prstGeom>
            <a:noFill/>
          </p:spPr>
          <p:txBody>
            <a:bodyPr wrap="square" rtlCol="0">
              <a:spAutoFit/>
            </a:bodyPr>
            <a:lstStyle/>
            <a:p>
              <a:r>
                <a:rPr lang="en-US" sz="2400" b="1" dirty="0"/>
                <a:t>- </a:t>
              </a:r>
              <a:r>
                <a:rPr lang="en-US" sz="2400" b="1" dirty="0">
                  <a:solidFill>
                    <a:srgbClr val="0070C0"/>
                  </a:solidFill>
                </a:rPr>
                <a:t>{</a:t>
              </a:r>
              <a:r>
                <a:rPr lang="en-US" sz="2400" b="1" dirty="0" err="1">
                  <a:solidFill>
                    <a:srgbClr val="0070C0"/>
                  </a:solidFill>
                </a:rPr>
                <a:t>Feed</a:t>
              </a:r>
              <a:r>
                <a:rPr lang="en-US" sz="2400" b="1" baseline="-25000" dirty="0" err="1">
                  <a:solidFill>
                    <a:srgbClr val="0070C0"/>
                  </a:solidFill>
                </a:rPr>
                <a:t>M</a:t>
              </a:r>
              <a:r>
                <a:rPr lang="en-US" sz="2400" b="1" dirty="0">
                  <a:solidFill>
                    <a:srgbClr val="0070C0"/>
                  </a:solidFill>
                </a:rPr>
                <a:t>(cow) + </a:t>
              </a:r>
              <a:r>
                <a:rPr lang="en-US" sz="2400" b="1" dirty="0" err="1">
                  <a:solidFill>
                    <a:srgbClr val="0070C0"/>
                  </a:solidFill>
                </a:rPr>
                <a:t>Feed</a:t>
              </a:r>
              <a:r>
                <a:rPr lang="en-US" sz="2400" b="1" baseline="-25000" dirty="0" err="1">
                  <a:solidFill>
                    <a:srgbClr val="0070C0"/>
                  </a:solidFill>
                </a:rPr>
                <a:t>P</a:t>
              </a:r>
              <a:r>
                <a:rPr lang="en-US" sz="2400" b="1" dirty="0">
                  <a:solidFill>
                    <a:srgbClr val="0070C0"/>
                  </a:solidFill>
                </a:rPr>
                <a:t>(cow) + </a:t>
              </a:r>
              <a:r>
                <a:rPr lang="en-US" sz="2400" b="1" dirty="0" err="1">
                  <a:solidFill>
                    <a:srgbClr val="0070C0"/>
                  </a:solidFill>
                </a:rPr>
                <a:t>Feed</a:t>
              </a:r>
              <a:r>
                <a:rPr lang="en-US" sz="2400" b="1" baseline="-25000" dirty="0" err="1">
                  <a:solidFill>
                    <a:srgbClr val="0070C0"/>
                  </a:solidFill>
                </a:rPr>
                <a:t>U</a:t>
              </a:r>
              <a:r>
                <a:rPr lang="en-US" sz="2400" b="1" dirty="0">
                  <a:solidFill>
                    <a:srgbClr val="0070C0"/>
                  </a:solidFill>
                </a:rPr>
                <a:t>(cow)}*Cow Feed Value</a:t>
              </a:r>
            </a:p>
            <a:p>
              <a:endParaRPr lang="en-US" sz="2400" b="1" dirty="0"/>
            </a:p>
            <a:p>
              <a:r>
                <a:rPr lang="en-US" sz="2400" b="1" dirty="0"/>
                <a:t> - </a:t>
              </a:r>
              <a:r>
                <a:rPr lang="en-US" sz="2400" b="1" dirty="0">
                  <a:solidFill>
                    <a:srgbClr val="009900"/>
                  </a:solidFill>
                </a:rPr>
                <a:t>{</a:t>
              </a:r>
              <a:r>
                <a:rPr lang="en-US" sz="2400" b="1" dirty="0" err="1">
                  <a:solidFill>
                    <a:srgbClr val="009900"/>
                  </a:solidFill>
                </a:rPr>
                <a:t>Feed</a:t>
              </a:r>
              <a:r>
                <a:rPr lang="en-US" sz="2400" b="1" baseline="-25000" dirty="0" err="1">
                  <a:solidFill>
                    <a:srgbClr val="009900"/>
                  </a:solidFill>
                </a:rPr>
                <a:t>M</a:t>
              </a:r>
              <a:r>
                <a:rPr lang="en-US" sz="2400" b="1" dirty="0">
                  <a:solidFill>
                    <a:srgbClr val="009900"/>
                  </a:solidFill>
                </a:rPr>
                <a:t>(calf) + </a:t>
              </a:r>
              <a:r>
                <a:rPr lang="en-US" sz="2400" b="1" dirty="0" err="1">
                  <a:solidFill>
                    <a:srgbClr val="009900"/>
                  </a:solidFill>
                </a:rPr>
                <a:t>Feed</a:t>
              </a:r>
              <a:r>
                <a:rPr lang="en-US" sz="2400" b="1" baseline="-25000" dirty="0" err="1">
                  <a:solidFill>
                    <a:srgbClr val="009900"/>
                  </a:solidFill>
                </a:rPr>
                <a:t>P</a:t>
              </a:r>
              <a:r>
                <a:rPr lang="en-US" sz="2400" b="1" dirty="0">
                  <a:solidFill>
                    <a:srgbClr val="009900"/>
                  </a:solidFill>
                </a:rPr>
                <a:t>(calf)  + </a:t>
              </a:r>
              <a:r>
                <a:rPr lang="en-US" sz="2400" b="1" dirty="0" err="1">
                  <a:solidFill>
                    <a:srgbClr val="009900"/>
                  </a:solidFill>
                </a:rPr>
                <a:t>Feed</a:t>
              </a:r>
              <a:r>
                <a:rPr lang="en-US" sz="2400" b="1" baseline="-25000" dirty="0" err="1">
                  <a:solidFill>
                    <a:srgbClr val="009900"/>
                  </a:solidFill>
                </a:rPr>
                <a:t>U</a:t>
              </a:r>
              <a:r>
                <a:rPr lang="en-US" sz="2400" b="1" dirty="0">
                  <a:solidFill>
                    <a:srgbClr val="009900"/>
                  </a:solidFill>
                </a:rPr>
                <a:t>(calf)}*Calf Feed Value </a:t>
              </a:r>
            </a:p>
            <a:p>
              <a:endParaRPr lang="en-US" sz="2400" b="1" dirty="0"/>
            </a:p>
            <a:p>
              <a:r>
                <a:rPr lang="en-US" sz="2400" b="1" dirty="0">
                  <a:solidFill>
                    <a:srgbClr val="FFFF00"/>
                  </a:solidFill>
                </a:rPr>
                <a:t>- {</a:t>
              </a:r>
              <a:r>
                <a:rPr lang="en-US" sz="2400" b="1" dirty="0" err="1">
                  <a:solidFill>
                    <a:srgbClr val="FFFF00"/>
                  </a:solidFill>
                </a:rPr>
                <a:t>Feed</a:t>
              </a:r>
              <a:r>
                <a:rPr lang="en-US" sz="2400" b="1" baseline="-25000" dirty="0" err="1">
                  <a:solidFill>
                    <a:srgbClr val="FFFF00"/>
                  </a:solidFill>
                </a:rPr>
                <a:t>M</a:t>
              </a:r>
              <a:r>
                <a:rPr lang="en-US" sz="2400" b="1" dirty="0">
                  <a:solidFill>
                    <a:srgbClr val="FFFF00"/>
                  </a:solidFill>
                </a:rPr>
                <a:t>(heifer) + </a:t>
              </a:r>
              <a:r>
                <a:rPr lang="en-US" sz="2400" b="1" dirty="0" err="1">
                  <a:solidFill>
                    <a:srgbClr val="FFFF00"/>
                  </a:solidFill>
                </a:rPr>
                <a:t>Feed</a:t>
              </a:r>
              <a:r>
                <a:rPr lang="en-US" sz="2400" b="1" baseline="-25000" dirty="0" err="1">
                  <a:solidFill>
                    <a:srgbClr val="FFFF00"/>
                  </a:solidFill>
                </a:rPr>
                <a:t>P</a:t>
              </a:r>
              <a:r>
                <a:rPr lang="en-US" sz="2400" b="1" dirty="0">
                  <a:solidFill>
                    <a:srgbClr val="FFFF00"/>
                  </a:solidFill>
                </a:rPr>
                <a:t>(heifer)  + </a:t>
              </a:r>
              <a:r>
                <a:rPr lang="en-US" sz="2400" b="1" dirty="0" err="1">
                  <a:solidFill>
                    <a:srgbClr val="FFFF00"/>
                  </a:solidFill>
                </a:rPr>
                <a:t>Feed</a:t>
              </a:r>
              <a:r>
                <a:rPr lang="en-US" sz="2400" b="1" baseline="-25000" dirty="0" err="1">
                  <a:solidFill>
                    <a:srgbClr val="FFFF00"/>
                  </a:solidFill>
                </a:rPr>
                <a:t>U</a:t>
              </a:r>
              <a:r>
                <a:rPr lang="en-US" sz="2400" b="1" dirty="0">
                  <a:solidFill>
                    <a:srgbClr val="FFFF00"/>
                  </a:solidFill>
                </a:rPr>
                <a:t>(heifer)}*Heifer Feed Value</a:t>
              </a:r>
            </a:p>
            <a:p>
              <a:endParaRPr lang="en-US" sz="2400" dirty="0"/>
            </a:p>
          </p:txBody>
        </p:sp>
      </p:grpSp>
    </p:spTree>
    <p:extLst>
      <p:ext uri="{BB962C8B-B14F-4D97-AF65-F5344CB8AC3E}">
        <p14:creationId xmlns:p14="http://schemas.microsoft.com/office/powerpoint/2010/main" val="2718068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 Genomic Approach?</a:t>
            </a:r>
            <a:endParaRPr lang="en-US" dirty="0"/>
          </a:p>
        </p:txBody>
      </p:sp>
      <p:sp>
        <p:nvSpPr>
          <p:cNvPr id="3" name="Content Placeholder 2"/>
          <p:cNvSpPr>
            <a:spLocks noGrp="1"/>
          </p:cNvSpPr>
          <p:nvPr>
            <p:ph sz="quarter" idx="1"/>
          </p:nvPr>
        </p:nvSpPr>
        <p:spPr>
          <a:xfrm>
            <a:off x="457200" y="1798637"/>
            <a:ext cx="8077200" cy="4525963"/>
          </a:xfrm>
        </p:spPr>
        <p:txBody>
          <a:bodyPr>
            <a:normAutofit/>
          </a:bodyPr>
          <a:lstStyle/>
          <a:p>
            <a:r>
              <a:rPr lang="en-US" dirty="0" smtClean="0"/>
              <a:t>The components of FE are heritable</a:t>
            </a:r>
          </a:p>
          <a:p>
            <a:r>
              <a:rPr lang="en-US" dirty="0" smtClean="0"/>
              <a:t>The input side is expensive to measure</a:t>
            </a:r>
          </a:p>
          <a:p>
            <a:pPr lvl="1"/>
            <a:r>
              <a:rPr lang="en-US" dirty="0" smtClean="0"/>
              <a:t>FI can be more expensive than HD genotypes</a:t>
            </a:r>
          </a:p>
          <a:p>
            <a:r>
              <a:rPr lang="en-US" dirty="0" smtClean="0"/>
              <a:t>Not feasible for routine phenotypes to enter NCE</a:t>
            </a:r>
          </a:p>
          <a:p>
            <a:r>
              <a:rPr lang="en-US" dirty="0" smtClean="0"/>
              <a:t>Phenotypes are still need for discovery and validation</a:t>
            </a:r>
          </a:p>
          <a:p>
            <a:pPr lvl="1"/>
            <a:r>
              <a:rPr lang="en-US" dirty="0" smtClean="0"/>
              <a:t>Training is on adjusted phenotypes </a:t>
            </a:r>
            <a:br>
              <a:rPr lang="en-US" dirty="0" smtClean="0"/>
            </a:br>
            <a:r>
              <a:rPr lang="en-US" dirty="0" smtClean="0"/>
              <a:t>because no EPD exist</a:t>
            </a:r>
            <a:endParaRPr lang="en-US"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39</a:t>
            </a:fld>
            <a:endParaRPr lang="en-US"/>
          </a:p>
        </p:txBody>
      </p:sp>
    </p:spTree>
    <p:custDataLst>
      <p:tags r:id="rId1"/>
    </p:custDataLst>
    <p:extLst>
      <p:ext uri="{BB962C8B-B14F-4D97-AF65-F5344CB8AC3E}">
        <p14:creationId xmlns:p14="http://schemas.microsoft.com/office/powerpoint/2010/main" val="27804434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Our questions to you are:</a:t>
            </a:r>
            <a:endParaRPr lang="en-US" sz="3200" dirty="0"/>
          </a:p>
        </p:txBody>
      </p:sp>
      <p:sp>
        <p:nvSpPr>
          <p:cNvPr id="4" name="Content Placeholder 3"/>
          <p:cNvSpPr>
            <a:spLocks noGrp="1"/>
          </p:cNvSpPr>
          <p:nvPr>
            <p:ph idx="1"/>
          </p:nvPr>
        </p:nvSpPr>
        <p:spPr>
          <a:xfrm>
            <a:off x="457200" y="1600200"/>
            <a:ext cx="4876800" cy="4800600"/>
          </a:xfrm>
        </p:spPr>
        <p:txBody>
          <a:bodyPr>
            <a:normAutofit/>
          </a:bodyPr>
          <a:lstStyle/>
          <a:p>
            <a:pPr marL="514350" indent="-514350">
              <a:buFont typeface="+mj-lt"/>
              <a:buAutoNum type="arabicPeriod"/>
            </a:pPr>
            <a:r>
              <a:rPr lang="en-US" sz="3200" dirty="0"/>
              <a:t>Have we accomplished any improvements in efficiency in the 28 years since that </a:t>
            </a:r>
            <a:r>
              <a:rPr lang="en-US" sz="3200" dirty="0" smtClean="0"/>
              <a:t>conference?</a:t>
            </a:r>
          </a:p>
          <a:p>
            <a:pPr marL="514350" indent="-514350">
              <a:buFont typeface="+mj-lt"/>
              <a:buAutoNum type="arabicPeriod"/>
            </a:pPr>
            <a:r>
              <a:rPr lang="en-US" sz="3200" dirty="0" smtClean="0"/>
              <a:t>Has </a:t>
            </a:r>
            <a:r>
              <a:rPr lang="en-US" sz="3200" dirty="0"/>
              <a:t>our thought process approached that topic with our customers economic future in mind?</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4038600"/>
            <a:ext cx="3264240" cy="2185446"/>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
        <p:nvSpPr>
          <p:cNvPr id="5" name="Date Placeholder 4"/>
          <p:cNvSpPr>
            <a:spLocks noGrp="1"/>
          </p:cNvSpPr>
          <p:nvPr>
            <p:ph type="dt" sz="half" idx="10"/>
          </p:nvPr>
        </p:nvSpPr>
        <p:spPr/>
        <p:txBody>
          <a:bodyPr/>
          <a:lstStyle/>
          <a:p>
            <a:r>
              <a:rPr lang="en-US" smtClean="0"/>
              <a:t>10/3/2012</a:t>
            </a:r>
            <a:endParaRPr lang="en-US"/>
          </a:p>
        </p:txBody>
      </p:sp>
      <p:sp>
        <p:nvSpPr>
          <p:cNvPr id="6" name="Footer Placeholder 5"/>
          <p:cNvSpPr>
            <a:spLocks noGrp="1"/>
          </p:cNvSpPr>
          <p:nvPr>
            <p:ph type="ftr" sz="quarter" idx="11"/>
          </p:nvPr>
        </p:nvSpPr>
        <p:spPr/>
        <p:txBody>
          <a:bodyPr/>
          <a:lstStyle/>
          <a:p>
            <a:r>
              <a:rPr lang="en-US" smtClean="0"/>
              <a:t>National Angus Conference and Tour--Wichita, KS</a:t>
            </a:r>
            <a:endParaRPr lang="en-US"/>
          </a:p>
        </p:txBody>
      </p:sp>
      <p:sp>
        <p:nvSpPr>
          <p:cNvPr id="7" name="Slide Number Placeholder 6"/>
          <p:cNvSpPr>
            <a:spLocks noGrp="1"/>
          </p:cNvSpPr>
          <p:nvPr>
            <p:ph type="sldNum" sz="quarter" idx="12"/>
          </p:nvPr>
        </p:nvSpPr>
        <p:spPr/>
        <p:txBody>
          <a:bodyPr/>
          <a:lstStyle/>
          <a:p>
            <a:fld id="{EB607355-B6B3-4CA0-A666-432922ECDC00}" type="slidenum">
              <a:rPr lang="en-US" smtClean="0"/>
              <a:t>4</a:t>
            </a:fld>
            <a:endParaRPr lang="en-US"/>
          </a:p>
        </p:txBody>
      </p:sp>
    </p:spTree>
    <p:extLst>
      <p:ext uri="{BB962C8B-B14F-4D97-AF65-F5344CB8AC3E}">
        <p14:creationId xmlns:p14="http://schemas.microsoft.com/office/powerpoint/2010/main" val="408049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Impact Can (will) Genomics Have?</a:t>
            </a:r>
            <a:endParaRPr lang="en-US" dirty="0"/>
          </a:p>
        </p:txBody>
      </p:sp>
      <p:sp>
        <p:nvSpPr>
          <p:cNvPr id="3" name="Content Placeholder 2"/>
          <p:cNvSpPr>
            <a:spLocks noGrp="1"/>
          </p:cNvSpPr>
          <p:nvPr>
            <p:ph sz="quarter" idx="1"/>
          </p:nvPr>
        </p:nvSpPr>
        <p:spPr>
          <a:xfrm>
            <a:off x="457200" y="1798637"/>
            <a:ext cx="8077200" cy="4525963"/>
          </a:xfrm>
        </p:spPr>
        <p:txBody>
          <a:bodyPr>
            <a:normAutofit/>
          </a:bodyPr>
          <a:lstStyle/>
          <a:p>
            <a:r>
              <a:rPr lang="en-US" dirty="0" smtClean="0"/>
              <a:t>Genomic information has the potential to increase accuracy</a:t>
            </a:r>
          </a:p>
          <a:p>
            <a:pPr lvl="1"/>
            <a:r>
              <a:rPr lang="en-US" dirty="0" smtClean="0"/>
              <a:t>Proportional to %GV</a:t>
            </a:r>
          </a:p>
          <a:p>
            <a:pPr lvl="1"/>
            <a:r>
              <a:rPr lang="en-US" dirty="0" smtClean="0"/>
              <a:t>Impacts inversely related to EPD accuracy</a:t>
            </a:r>
          </a:p>
          <a:p>
            <a:r>
              <a:rPr lang="en-US" dirty="0" smtClean="0"/>
              <a:t>Multiple trait selection is critical and could become more cumbersome</a:t>
            </a:r>
          </a:p>
          <a:p>
            <a:pPr lvl="1"/>
            <a:r>
              <a:rPr lang="en-US" dirty="0" smtClean="0"/>
              <a:t>Economic indexes help alleviate this</a:t>
            </a:r>
          </a:p>
          <a:p>
            <a:pPr lvl="1"/>
            <a:r>
              <a:rPr lang="en-US" dirty="0" smtClean="0"/>
              <a:t>Use index values that meet your breeding objective</a:t>
            </a:r>
          </a:p>
          <a:p>
            <a:endParaRPr lang="en-US" dirty="0"/>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40</a:t>
            </a:fld>
            <a:endParaRPr lang="en-US"/>
          </a:p>
        </p:txBody>
      </p:sp>
    </p:spTree>
    <p:custDataLst>
      <p:tags r:id="rId1"/>
    </p:custDataLst>
    <p:extLst>
      <p:ext uri="{BB962C8B-B14F-4D97-AF65-F5344CB8AC3E}">
        <p14:creationId xmlns:p14="http://schemas.microsoft.com/office/powerpoint/2010/main" val="23099091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Charge to You:</a:t>
            </a:r>
            <a:endParaRPr lang="en-US" dirty="0"/>
          </a:p>
        </p:txBody>
      </p:sp>
      <p:sp>
        <p:nvSpPr>
          <p:cNvPr id="6" name="Content Placeholder 5"/>
          <p:cNvSpPr>
            <a:spLocks noGrp="1"/>
          </p:cNvSpPr>
          <p:nvPr>
            <p:ph idx="1"/>
          </p:nvPr>
        </p:nvSpPr>
        <p:spPr>
          <a:xfrm>
            <a:off x="457200" y="1905000"/>
            <a:ext cx="8229600" cy="4495800"/>
          </a:xfrm>
        </p:spPr>
        <p:txBody>
          <a:bodyPr>
            <a:normAutofit fontScale="92500" lnSpcReduction="20000"/>
          </a:bodyPr>
          <a:lstStyle/>
          <a:p>
            <a:r>
              <a:rPr lang="en-US" dirty="0" smtClean="0"/>
              <a:t>Sustainability and profitability of the beef value chain requires better stewardship of our resources going forward</a:t>
            </a:r>
          </a:p>
          <a:p>
            <a:r>
              <a:rPr lang="en-US" dirty="0" smtClean="0"/>
              <a:t>Selection for individual merit is important to you (seedstock)!</a:t>
            </a:r>
          </a:p>
          <a:p>
            <a:r>
              <a:rPr lang="en-US" dirty="0" smtClean="0"/>
              <a:t>Herd level production efficiency is important to your customer!</a:t>
            </a:r>
          </a:p>
          <a:p>
            <a:r>
              <a:rPr lang="en-US" dirty="0" smtClean="0"/>
              <a:t>Current selection tools are effective…you should use them now!</a:t>
            </a:r>
          </a:p>
          <a:p>
            <a:r>
              <a:rPr lang="en-US" dirty="0" smtClean="0"/>
              <a:t>Use correlated trait data from across industry segments</a:t>
            </a:r>
          </a:p>
          <a:p>
            <a:r>
              <a:rPr lang="en-US" dirty="0" smtClean="0"/>
              <a:t>Selection for all measures of efficiency should be applied in a multiple-trait context…always!</a:t>
            </a:r>
          </a:p>
          <a:p>
            <a:endParaRPr lang="en-US" dirty="0" smtClean="0"/>
          </a:p>
        </p:txBody>
      </p:sp>
      <p:sp>
        <p:nvSpPr>
          <p:cNvPr id="3" name="Date Placeholder 2"/>
          <p:cNvSpPr>
            <a:spLocks noGrp="1"/>
          </p:cNvSpPr>
          <p:nvPr>
            <p:ph type="dt" sz="half" idx="10"/>
          </p:nvPr>
        </p:nvSpPr>
        <p:spPr/>
        <p:txBody>
          <a:bodyPr/>
          <a:lstStyle/>
          <a:p>
            <a:r>
              <a:rPr lang="en-US" smtClean="0"/>
              <a:t>10/3/2012</a:t>
            </a:r>
            <a:endParaRPr lang="en-US"/>
          </a:p>
        </p:txBody>
      </p:sp>
      <p:sp>
        <p:nvSpPr>
          <p:cNvPr id="4" name="Footer Placeholder 3"/>
          <p:cNvSpPr>
            <a:spLocks noGrp="1"/>
          </p:cNvSpPr>
          <p:nvPr>
            <p:ph type="ftr" sz="quarter" idx="11"/>
          </p:nvPr>
        </p:nvSpPr>
        <p:spPr/>
        <p:txBody>
          <a:bodyPr/>
          <a:lstStyle/>
          <a:p>
            <a:r>
              <a:rPr lang="en-US" smtClean="0"/>
              <a:t>National Angus Conference and Tour--Wichita, KS</a:t>
            </a:r>
            <a:endParaRPr lang="en-US"/>
          </a:p>
        </p:txBody>
      </p:sp>
      <p:sp>
        <p:nvSpPr>
          <p:cNvPr id="5" name="Slide Number Placeholder 4"/>
          <p:cNvSpPr>
            <a:spLocks noGrp="1"/>
          </p:cNvSpPr>
          <p:nvPr>
            <p:ph type="sldNum" sz="quarter" idx="12"/>
          </p:nvPr>
        </p:nvSpPr>
        <p:spPr/>
        <p:txBody>
          <a:bodyPr/>
          <a:lstStyle/>
          <a:p>
            <a:fld id="{EB607355-B6B3-4CA0-A666-432922ECDC00}" type="slidenum">
              <a:rPr lang="en-US" smtClean="0"/>
              <a:t>41</a:t>
            </a:fld>
            <a:endParaRPr lang="en-US"/>
          </a:p>
        </p:txBody>
      </p:sp>
    </p:spTree>
    <p:extLst>
      <p:ext uri="{BB962C8B-B14F-4D97-AF65-F5344CB8AC3E}">
        <p14:creationId xmlns:p14="http://schemas.microsoft.com/office/powerpoint/2010/main" val="224169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114800" y="1847671"/>
            <a:ext cx="4800600" cy="1200329"/>
          </a:xfrm>
          <a:prstGeom prst="rect">
            <a:avLst/>
          </a:prstGeom>
          <a:noFill/>
          <a:ln w="12700" cap="sq">
            <a:noFill/>
            <a:miter lim="800000"/>
            <a:headEnd type="none" w="sm" len="sm"/>
            <a:tailEnd type="none" w="sm" len="sm"/>
          </a:ln>
          <a:effectLst/>
        </p:spPr>
        <p:txBody>
          <a:bodyPr wrap="square">
            <a:spAutoFit/>
          </a:bodyPr>
          <a:lstStyle/>
          <a:p>
            <a:pPr algn="ctr"/>
            <a:r>
              <a:rPr lang="en-US" sz="7200" b="1" dirty="0">
                <a:ln w="952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220000" algn="tl" rotWithShape="0">
                    <a:srgbClr val="000000">
                      <a:alpha val="40000"/>
                    </a:srgbClr>
                  </a:outerShdw>
                </a:effectLst>
                <a:latin typeface="+mj-lt"/>
                <a:ea typeface="+mj-lt"/>
                <a:cs typeface="+mj-lt"/>
              </a:rPr>
              <a:t>Thank You!</a:t>
            </a:r>
          </a:p>
        </p:txBody>
      </p:sp>
      <p:sp>
        <p:nvSpPr>
          <p:cNvPr id="29699" name="Rectangle 3"/>
          <p:cNvSpPr>
            <a:spLocks noChangeArrowheads="1"/>
          </p:cNvSpPr>
          <p:nvPr/>
        </p:nvSpPr>
        <p:spPr bwMode="auto">
          <a:xfrm>
            <a:off x="4114800" y="3524071"/>
            <a:ext cx="4908901" cy="1200329"/>
          </a:xfrm>
          <a:prstGeom prst="rect">
            <a:avLst/>
          </a:prstGeom>
          <a:noFill/>
          <a:ln w="12700" cap="sq">
            <a:noFill/>
            <a:miter lim="800000"/>
            <a:headEnd type="none" w="sm" len="sm"/>
            <a:tailEnd type="none" w="sm" len="sm"/>
          </a:ln>
          <a:effectLst/>
        </p:spPr>
        <p:txBody>
          <a:bodyPr wrap="square">
            <a:spAutoFit/>
          </a:bodyPr>
          <a:lstStyle/>
          <a:p>
            <a:pPr algn="ctr"/>
            <a:r>
              <a:rPr lang="en-US" sz="7200" b="1" dirty="0">
                <a:ln w="952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220000" algn="tl" rotWithShape="0">
                    <a:srgbClr val="000000">
                      <a:alpha val="40000"/>
                    </a:srgbClr>
                  </a:outerShdw>
                </a:effectLst>
                <a:latin typeface="+mj-lt"/>
                <a:ea typeface="+mj-lt"/>
                <a:cs typeface="+mj-lt"/>
              </a:rPr>
              <a:t>Questions?</a:t>
            </a:r>
          </a:p>
        </p:txBody>
      </p:sp>
      <p:pic>
        <p:nvPicPr>
          <p:cNvPr id="4" name="Picture 2" descr="Come Home to Kansa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033278"/>
            <a:ext cx="3429000" cy="2614922"/>
          </a:xfrm>
          <a:prstGeom prst="rect">
            <a:avLst/>
          </a:prstGeom>
          <a:noFill/>
          <a:effectLst>
            <a:outerShdw blurRad="50800" dist="279400" dir="2700000" algn="tl"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18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ppt_x</p:attrName>
                                        </p:attrNameLst>
                                      </p:cBhvr>
                                      <p:tavLst>
                                        <p:tav tm="0">
                                          <p:val>
                                            <p:fltVal val="0.5"/>
                                          </p:val>
                                        </p:tav>
                                        <p:tav tm="100000">
                                          <p:val>
                                            <p:strVal val="#ppt_x"/>
                                          </p:val>
                                        </p:tav>
                                      </p:tavLst>
                                    </p:anim>
                                    <p:anim calcmode="lin" valueType="num">
                                      <p:cBhvr>
                                        <p:cTn id="10" dur="500" fill="hold"/>
                                        <p:tgtEl>
                                          <p:spTgt spid="2969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500" fill="hold"/>
                                        <p:tgtEl>
                                          <p:spTgt spid="29699"/>
                                        </p:tgtEl>
                                        <p:attrNameLst>
                                          <p:attrName>ppt_w</p:attrName>
                                        </p:attrNameLst>
                                      </p:cBhvr>
                                      <p:tavLst>
                                        <p:tav tm="0">
                                          <p:val>
                                            <p:fltVal val="0"/>
                                          </p:val>
                                        </p:tav>
                                        <p:tav tm="100000">
                                          <p:val>
                                            <p:strVal val="#ppt_w"/>
                                          </p:val>
                                        </p:tav>
                                      </p:tavLst>
                                    </p:anim>
                                    <p:anim calcmode="lin" valueType="num">
                                      <p:cBhvr>
                                        <p:cTn id="15" dur="500" fill="hold"/>
                                        <p:tgtEl>
                                          <p:spTgt spid="29699"/>
                                        </p:tgtEl>
                                        <p:attrNameLst>
                                          <p:attrName>ppt_h</p:attrName>
                                        </p:attrNameLst>
                                      </p:cBhvr>
                                      <p:tavLst>
                                        <p:tav tm="0">
                                          <p:val>
                                            <p:fltVal val="0"/>
                                          </p:val>
                                        </p:tav>
                                        <p:tav tm="100000">
                                          <p:val>
                                            <p:strVal val="#ppt_h"/>
                                          </p:val>
                                        </p:tav>
                                      </p:tavLst>
                                    </p:anim>
                                    <p:anim calcmode="lin" valueType="num">
                                      <p:cBhvr>
                                        <p:cTn id="16" dur="500" fill="hold"/>
                                        <p:tgtEl>
                                          <p:spTgt spid="29699"/>
                                        </p:tgtEl>
                                        <p:attrNameLst>
                                          <p:attrName>ppt_x</p:attrName>
                                        </p:attrNameLst>
                                      </p:cBhvr>
                                      <p:tavLst>
                                        <p:tav tm="0">
                                          <p:val>
                                            <p:fltVal val="0.5"/>
                                          </p:val>
                                        </p:tav>
                                        <p:tav tm="100000">
                                          <p:val>
                                            <p:strVal val="#ppt_x"/>
                                          </p:val>
                                        </p:tav>
                                      </p:tavLst>
                                    </p:anim>
                                    <p:anim calcmode="lin" valueType="num">
                                      <p:cBhvr>
                                        <p:cTn id="17" dur="500" fill="hold"/>
                                        <p:tgtEl>
                                          <p:spTgt spid="296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January 1 US Cattle Inventory and Commercial Beef Production</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600200"/>
            <a:ext cx="8839200" cy="438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42610" y="4766310"/>
            <a:ext cx="2438400" cy="381000"/>
          </a:xfrm>
          <a:prstGeom prst="rect">
            <a:avLst/>
          </a:prstGeom>
          <a:noFill/>
        </p:spPr>
        <p:txBody>
          <a:bodyPr wrap="square" rtlCol="0">
            <a:spAutoFit/>
          </a:bodyPr>
          <a:lstStyle/>
          <a:p>
            <a:pPr algn="ctr"/>
            <a:r>
              <a:rPr lang="en-US" sz="1800" dirty="0" smtClean="0">
                <a:latin typeface="+mn-lt"/>
              </a:rPr>
              <a:t>USDA-NASS, 2010</a:t>
            </a:r>
          </a:p>
        </p:txBody>
      </p:sp>
      <p:sp>
        <p:nvSpPr>
          <p:cNvPr id="6" name="Date Placeholder 5"/>
          <p:cNvSpPr>
            <a:spLocks noGrp="1"/>
          </p:cNvSpPr>
          <p:nvPr>
            <p:ph type="dt" sz="half" idx="10"/>
          </p:nvPr>
        </p:nvSpPr>
        <p:spPr/>
        <p:txBody>
          <a:bodyPr/>
          <a:lstStyle/>
          <a:p>
            <a:r>
              <a:rPr lang="en-US" smtClean="0"/>
              <a:t>10/3/2012</a:t>
            </a:r>
            <a:endParaRPr lang="en-US"/>
          </a:p>
        </p:txBody>
      </p:sp>
      <p:sp>
        <p:nvSpPr>
          <p:cNvPr id="7" name="Footer Placeholder 6"/>
          <p:cNvSpPr>
            <a:spLocks noGrp="1"/>
          </p:cNvSpPr>
          <p:nvPr>
            <p:ph type="ftr" sz="quarter" idx="11"/>
          </p:nvPr>
        </p:nvSpPr>
        <p:spPr/>
        <p:txBody>
          <a:bodyPr/>
          <a:lstStyle/>
          <a:p>
            <a:r>
              <a:rPr lang="en-US" smtClean="0"/>
              <a:t>National Angus Conference and Tour--Wichita, KS</a:t>
            </a:r>
            <a:endParaRPr lang="en-US"/>
          </a:p>
        </p:txBody>
      </p:sp>
      <p:sp>
        <p:nvSpPr>
          <p:cNvPr id="8" name="Slide Number Placeholder 7"/>
          <p:cNvSpPr>
            <a:spLocks noGrp="1"/>
          </p:cNvSpPr>
          <p:nvPr>
            <p:ph type="sldNum" sz="quarter" idx="12"/>
          </p:nvPr>
        </p:nvSpPr>
        <p:spPr/>
        <p:txBody>
          <a:bodyPr/>
          <a:lstStyle/>
          <a:p>
            <a:fld id="{EB607355-B6B3-4CA0-A666-432922ECDC00}" type="slidenum">
              <a:rPr lang="en-US" smtClean="0"/>
              <a:t>5</a:t>
            </a:fld>
            <a:endParaRPr lang="en-US"/>
          </a:p>
        </p:txBody>
      </p:sp>
    </p:spTree>
    <p:extLst>
      <p:ext uri="{BB962C8B-B14F-4D97-AF65-F5344CB8AC3E}">
        <p14:creationId xmlns:p14="http://schemas.microsoft.com/office/powerpoint/2010/main" val="331921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Granted:</a:t>
            </a:r>
            <a:endParaRPr lang="en-US" sz="4800" dirty="0"/>
          </a:p>
        </p:txBody>
      </p:sp>
      <p:sp>
        <p:nvSpPr>
          <p:cNvPr id="3" name="Content Placeholder 2"/>
          <p:cNvSpPr>
            <a:spLocks noGrp="1"/>
          </p:cNvSpPr>
          <p:nvPr>
            <p:ph idx="1"/>
          </p:nvPr>
        </p:nvSpPr>
        <p:spPr>
          <a:xfrm>
            <a:off x="457200" y="1600200"/>
            <a:ext cx="4343400" cy="4800600"/>
          </a:xfrm>
        </p:spPr>
        <p:txBody>
          <a:bodyPr>
            <a:normAutofit/>
          </a:bodyPr>
          <a:lstStyle/>
          <a:p>
            <a:r>
              <a:rPr lang="en-US" sz="3200" dirty="0"/>
              <a:t>Along the way we have had to address some pressing issues, haven’t we</a:t>
            </a:r>
            <a:r>
              <a:rPr lang="en-US" sz="3200" dirty="0" smtClean="0"/>
              <a:t>?</a:t>
            </a:r>
          </a:p>
          <a:p>
            <a:pPr lvl="1"/>
            <a:r>
              <a:rPr lang="en-US" sz="2400" dirty="0" smtClean="0"/>
              <a:t>Calving ease</a:t>
            </a:r>
          </a:p>
          <a:p>
            <a:pPr lvl="1"/>
            <a:r>
              <a:rPr lang="en-US" sz="2400" dirty="0" smtClean="0"/>
              <a:t>Value-based marketing</a:t>
            </a:r>
          </a:p>
          <a:p>
            <a:pPr lvl="1"/>
            <a:r>
              <a:rPr lang="en-US" sz="2400" dirty="0" smtClean="0"/>
              <a:t>Product </a:t>
            </a:r>
            <a:r>
              <a:rPr lang="en-US" sz="2400" dirty="0"/>
              <a:t>quality </a:t>
            </a:r>
            <a:endParaRPr lang="en-US" sz="2400" dirty="0" smtClean="0"/>
          </a:p>
          <a:p>
            <a:pPr lvl="1"/>
            <a:r>
              <a:rPr lang="en-US" sz="2400" dirty="0" smtClean="0"/>
              <a:t>Retention </a:t>
            </a:r>
            <a:r>
              <a:rPr lang="en-US" sz="2400" dirty="0"/>
              <a:t>of market share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186"/>
          <a:stretch/>
        </p:blipFill>
        <p:spPr>
          <a:xfrm>
            <a:off x="5569423" y="3657600"/>
            <a:ext cx="2597181" cy="2583217"/>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pic>
        <p:nvPicPr>
          <p:cNvPr id="5" name="Picture 4" descr="CM_Cow_Calf_004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1676400"/>
            <a:ext cx="2604005" cy="1743177"/>
          </a:xfrm>
          <a:prstGeom prst="rect">
            <a:avLst/>
          </a:prstGeom>
          <a:effectLst>
            <a:outerShdw blurRad="50800" dist="190500" dir="2700000" algn="tl" rotWithShape="0">
              <a:prstClr val="black">
                <a:alpha val="40000"/>
              </a:prstClr>
            </a:outerShdw>
          </a:effectLst>
          <a:scene3d>
            <a:camera prst="orthographicFront"/>
            <a:lightRig rig="threePt" dir="t"/>
          </a:scene3d>
          <a:sp3d>
            <a:bevelT/>
          </a:sp3d>
        </p:spPr>
      </p:pic>
      <p:sp>
        <p:nvSpPr>
          <p:cNvPr id="6" name="Date Placeholder 5"/>
          <p:cNvSpPr>
            <a:spLocks noGrp="1"/>
          </p:cNvSpPr>
          <p:nvPr>
            <p:ph type="dt" sz="half" idx="10"/>
          </p:nvPr>
        </p:nvSpPr>
        <p:spPr/>
        <p:txBody>
          <a:bodyPr/>
          <a:lstStyle/>
          <a:p>
            <a:r>
              <a:rPr lang="en-US" smtClean="0"/>
              <a:t>10/3/2012</a:t>
            </a:r>
            <a:endParaRPr lang="en-US"/>
          </a:p>
        </p:txBody>
      </p:sp>
      <p:sp>
        <p:nvSpPr>
          <p:cNvPr id="7" name="Footer Placeholder 6"/>
          <p:cNvSpPr>
            <a:spLocks noGrp="1"/>
          </p:cNvSpPr>
          <p:nvPr>
            <p:ph type="ftr" sz="quarter" idx="11"/>
          </p:nvPr>
        </p:nvSpPr>
        <p:spPr/>
        <p:txBody>
          <a:bodyPr/>
          <a:lstStyle/>
          <a:p>
            <a:r>
              <a:rPr lang="en-US" smtClean="0"/>
              <a:t>National Angus Conference and Tour--Wichita, KS</a:t>
            </a:r>
            <a:endParaRPr lang="en-US"/>
          </a:p>
        </p:txBody>
      </p:sp>
      <p:sp>
        <p:nvSpPr>
          <p:cNvPr id="8" name="Slide Number Placeholder 7"/>
          <p:cNvSpPr>
            <a:spLocks noGrp="1"/>
          </p:cNvSpPr>
          <p:nvPr>
            <p:ph type="sldNum" sz="quarter" idx="12"/>
          </p:nvPr>
        </p:nvSpPr>
        <p:spPr/>
        <p:txBody>
          <a:bodyPr/>
          <a:lstStyle/>
          <a:p>
            <a:fld id="{EB607355-B6B3-4CA0-A666-432922ECDC00}" type="slidenum">
              <a:rPr lang="en-US" smtClean="0"/>
              <a:t>6</a:t>
            </a:fld>
            <a:endParaRPr lang="en-US"/>
          </a:p>
        </p:txBody>
      </p:sp>
    </p:spTree>
    <p:extLst>
      <p:ext uri="{BB962C8B-B14F-4D97-AF65-F5344CB8AC3E}">
        <p14:creationId xmlns:p14="http://schemas.microsoft.com/office/powerpoint/2010/main" val="363112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smtClean="0"/>
              <a:t>How’s the beef production paradigm changed?</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10/3/2012</a:t>
            </a:r>
            <a:endParaRPr lang="en-US" dirty="0"/>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7</a:t>
            </a:fld>
            <a:endParaRPr lang="en-US"/>
          </a:p>
        </p:txBody>
      </p:sp>
    </p:spTree>
    <p:extLst>
      <p:ext uri="{BB962C8B-B14F-4D97-AF65-F5344CB8AC3E}">
        <p14:creationId xmlns:p14="http://schemas.microsoft.com/office/powerpoint/2010/main" val="1057500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Analysis</a:t>
            </a:r>
            <a:endParaRPr lang="en-US" dirty="0"/>
          </a:p>
        </p:txBody>
      </p:sp>
      <p:sp>
        <p:nvSpPr>
          <p:cNvPr id="3" name="Content Placeholder 2"/>
          <p:cNvSpPr>
            <a:spLocks noGrp="1"/>
          </p:cNvSpPr>
          <p:nvPr>
            <p:ph idx="1"/>
          </p:nvPr>
        </p:nvSpPr>
        <p:spPr/>
        <p:txBody>
          <a:bodyPr>
            <a:normAutofit/>
          </a:bodyPr>
          <a:lstStyle/>
          <a:p>
            <a:r>
              <a:rPr lang="en-US" dirty="0" smtClean="0"/>
              <a:t>High input costs for:</a:t>
            </a:r>
          </a:p>
          <a:p>
            <a:pPr lvl="1"/>
            <a:r>
              <a:rPr lang="en-US" dirty="0" smtClean="0"/>
              <a:t>Feed </a:t>
            </a:r>
          </a:p>
          <a:p>
            <a:pPr lvl="1"/>
            <a:r>
              <a:rPr lang="en-US" dirty="0" smtClean="0"/>
              <a:t>Fertilizer</a:t>
            </a:r>
          </a:p>
          <a:p>
            <a:pPr lvl="1"/>
            <a:r>
              <a:rPr lang="en-US" dirty="0" smtClean="0"/>
              <a:t>Fuel</a:t>
            </a:r>
          </a:p>
          <a:p>
            <a:r>
              <a:rPr lang="en-US" dirty="0" smtClean="0"/>
              <a:t>Producers asking more questions about efficiency of production</a:t>
            </a:r>
          </a:p>
          <a:p>
            <a:pPr lvl="1"/>
            <a:r>
              <a:rPr lang="en-US" dirty="0" err="1" smtClean="0"/>
              <a:t>Input:output</a:t>
            </a:r>
            <a:r>
              <a:rPr lang="en-US" dirty="0" smtClean="0"/>
              <a:t> questions</a:t>
            </a:r>
          </a:p>
          <a:p>
            <a:pPr lvl="1"/>
            <a:r>
              <a:rPr lang="en-US" dirty="0" smtClean="0"/>
              <a:t>Breeding systems</a:t>
            </a:r>
          </a:p>
          <a:p>
            <a:pPr lvl="1"/>
            <a:r>
              <a:rPr lang="en-US" dirty="0" smtClean="0"/>
              <a:t>Replacement selection</a:t>
            </a:r>
          </a:p>
          <a:p>
            <a:pPr lvl="1"/>
            <a:r>
              <a:rPr lang="en-US" dirty="0" smtClean="0"/>
              <a:t>System/management questions</a:t>
            </a:r>
          </a:p>
        </p:txBody>
      </p:sp>
      <p:sp>
        <p:nvSpPr>
          <p:cNvPr id="4" name="Date Placeholder 3"/>
          <p:cNvSpPr>
            <a:spLocks noGrp="1"/>
          </p:cNvSpPr>
          <p:nvPr>
            <p:ph type="dt" sz="half" idx="10"/>
          </p:nvPr>
        </p:nvSpPr>
        <p:spPr/>
        <p:txBody>
          <a:bodyPr/>
          <a:lstStyle/>
          <a:p>
            <a:r>
              <a:rPr lang="en-US" smtClean="0"/>
              <a:t>10/3/2012</a:t>
            </a:r>
            <a:endParaRPr lang="en-US"/>
          </a:p>
        </p:txBody>
      </p:sp>
      <p:sp>
        <p:nvSpPr>
          <p:cNvPr id="6" name="Footer Placeholder 5"/>
          <p:cNvSpPr>
            <a:spLocks noGrp="1"/>
          </p:cNvSpPr>
          <p:nvPr>
            <p:ph type="ftr" sz="quarter" idx="11"/>
          </p:nvPr>
        </p:nvSpPr>
        <p:spPr/>
        <p:txBody>
          <a:bodyPr/>
          <a:lstStyle/>
          <a:p>
            <a:r>
              <a:rPr lang="en-US" smtClean="0"/>
              <a:t>National Angus Conference and Tour--Wichita, KS</a:t>
            </a:r>
            <a:endParaRPr lang="en-US"/>
          </a:p>
        </p:txBody>
      </p:sp>
      <p:sp>
        <p:nvSpPr>
          <p:cNvPr id="5" name="Slide Number Placeholder 4"/>
          <p:cNvSpPr>
            <a:spLocks noGrp="1"/>
          </p:cNvSpPr>
          <p:nvPr>
            <p:ph type="sldNum" sz="quarter" idx="12"/>
          </p:nvPr>
        </p:nvSpPr>
        <p:spPr/>
        <p:txBody>
          <a:bodyPr/>
          <a:lstStyle/>
          <a:p>
            <a:fld id="{7DE1D9FB-B37F-4486-9C82-78D840FEA97F}" type="slidenum">
              <a:rPr lang="en-US" smtClean="0"/>
              <a:pPr/>
              <a:t>8</a:t>
            </a:fld>
            <a:endParaRPr lang="en-US"/>
          </a:p>
        </p:txBody>
      </p:sp>
    </p:spTree>
    <p:extLst>
      <p:ext uri="{BB962C8B-B14F-4D97-AF65-F5344CB8AC3E}">
        <p14:creationId xmlns:p14="http://schemas.microsoft.com/office/powerpoint/2010/main" val="259659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Efficiency</a:t>
            </a:r>
            <a:endParaRPr lang="en-US" dirty="0"/>
          </a:p>
        </p:txBody>
      </p:sp>
      <p:sp>
        <p:nvSpPr>
          <p:cNvPr id="3" name="Content Placeholder 2"/>
          <p:cNvSpPr>
            <a:spLocks noGrp="1"/>
          </p:cNvSpPr>
          <p:nvPr>
            <p:ph idx="1"/>
          </p:nvPr>
        </p:nvSpPr>
        <p:spPr/>
        <p:txBody>
          <a:bodyPr>
            <a:normAutofit/>
          </a:bodyPr>
          <a:lstStyle/>
          <a:p>
            <a:r>
              <a:rPr lang="en-US" dirty="0" smtClean="0"/>
              <a:t>Feed Efficiency</a:t>
            </a:r>
          </a:p>
          <a:p>
            <a:pPr lvl="1"/>
            <a:r>
              <a:rPr lang="en-US" dirty="0" smtClean="0"/>
              <a:t>To some defined endpoint</a:t>
            </a:r>
            <a:endParaRPr lang="en-US" dirty="0"/>
          </a:p>
          <a:p>
            <a:r>
              <a:rPr lang="en-US" dirty="0" smtClean="0"/>
              <a:t>Metabolic Efficiency</a:t>
            </a:r>
          </a:p>
          <a:p>
            <a:pPr lvl="1"/>
            <a:r>
              <a:rPr lang="en-US" dirty="0" smtClean="0"/>
              <a:t>Maintenance requirement</a:t>
            </a:r>
          </a:p>
          <a:p>
            <a:r>
              <a:rPr lang="en-US" dirty="0" smtClean="0"/>
              <a:t>Production Efficiency</a:t>
            </a:r>
          </a:p>
          <a:p>
            <a:pPr lvl="1"/>
            <a:r>
              <a:rPr lang="en-US" dirty="0" smtClean="0"/>
              <a:t>Output at some endpoint given inputs to the point</a:t>
            </a:r>
          </a:p>
          <a:p>
            <a:r>
              <a:rPr lang="en-US" dirty="0" smtClean="0"/>
              <a:t>Economic Efficiency</a:t>
            </a:r>
          </a:p>
          <a:p>
            <a:pPr lvl="1"/>
            <a:r>
              <a:rPr lang="en-US" dirty="0" smtClean="0"/>
              <a:t>Value of output given input costs</a:t>
            </a:r>
            <a:endParaRPr lang="en-US" dirty="0"/>
          </a:p>
        </p:txBody>
      </p:sp>
      <p:sp>
        <p:nvSpPr>
          <p:cNvPr id="4" name="Date Placeholder 3"/>
          <p:cNvSpPr>
            <a:spLocks noGrp="1"/>
          </p:cNvSpPr>
          <p:nvPr>
            <p:ph type="dt" sz="half" idx="10"/>
          </p:nvPr>
        </p:nvSpPr>
        <p:spPr/>
        <p:txBody>
          <a:bodyPr/>
          <a:lstStyle/>
          <a:p>
            <a:r>
              <a:rPr lang="en-US" smtClean="0"/>
              <a:t>10/3/2012</a:t>
            </a:r>
            <a:endParaRPr lang="en-US"/>
          </a:p>
        </p:txBody>
      </p:sp>
      <p:sp>
        <p:nvSpPr>
          <p:cNvPr id="5" name="Footer Placeholder 4"/>
          <p:cNvSpPr>
            <a:spLocks noGrp="1"/>
          </p:cNvSpPr>
          <p:nvPr>
            <p:ph type="ftr" sz="quarter" idx="11"/>
          </p:nvPr>
        </p:nvSpPr>
        <p:spPr/>
        <p:txBody>
          <a:bodyPr/>
          <a:lstStyle/>
          <a:p>
            <a:r>
              <a:rPr lang="en-US" smtClean="0"/>
              <a:t>National Angus Conference and Tour--Wichita, KS</a:t>
            </a:r>
            <a:endParaRPr lang="en-US"/>
          </a:p>
        </p:txBody>
      </p:sp>
      <p:sp>
        <p:nvSpPr>
          <p:cNvPr id="6" name="Slide Number Placeholder 5"/>
          <p:cNvSpPr>
            <a:spLocks noGrp="1"/>
          </p:cNvSpPr>
          <p:nvPr>
            <p:ph type="sldNum" sz="quarter" idx="12"/>
          </p:nvPr>
        </p:nvSpPr>
        <p:spPr/>
        <p:txBody>
          <a:bodyPr/>
          <a:lstStyle/>
          <a:p>
            <a:fld id="{EB607355-B6B3-4CA0-A666-432922ECDC00}" type="slidenum">
              <a:rPr lang="en-US" smtClean="0"/>
              <a:t>9</a:t>
            </a:fld>
            <a:endParaRPr lang="en-US"/>
          </a:p>
        </p:txBody>
      </p:sp>
    </p:spTree>
    <p:extLst>
      <p:ext uri="{BB962C8B-B14F-4D97-AF65-F5344CB8AC3E}">
        <p14:creationId xmlns:p14="http://schemas.microsoft.com/office/powerpoint/2010/main" val="359981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Weaber K-State Seminar">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Weaber K-State Seminar</Template>
  <TotalTime>3637</TotalTime>
  <Words>2120</Words>
  <Application>Microsoft Macintosh PowerPoint</Application>
  <PresentationFormat>On-screen Show (4:3)</PresentationFormat>
  <Paragraphs>343</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Weaber K-State Seminar</vt:lpstr>
      <vt:lpstr>Feed Efficiency and Understanding its Impact on Production Systems</vt:lpstr>
      <vt:lpstr>Approaching the 30th anniversary of a very important conference: The CSU and MSU “Beef Cow Efficiency Forum”</vt:lpstr>
      <vt:lpstr>“Ultimate objective was to identify potential means for improving beef production efficiency, particularly in the cow-calf segment.” --Dr. H.D. Ritchie, MSU</vt:lpstr>
      <vt:lpstr>Our questions to you are:</vt:lpstr>
      <vt:lpstr>January 1 US Cattle Inventory and Commercial Beef Production</vt:lpstr>
      <vt:lpstr>Granted:</vt:lpstr>
      <vt:lpstr>How’s the beef production paradigm changed?</vt:lpstr>
      <vt:lpstr>Situational Analysis</vt:lpstr>
      <vt:lpstr>Kinds of Efficiency</vt:lpstr>
      <vt:lpstr>Measuring feed efficiency</vt:lpstr>
      <vt:lpstr>Importance of Feed Efficiency</vt:lpstr>
      <vt:lpstr>PowerPoint Presentation</vt:lpstr>
      <vt:lpstr>And the conclusion from this close-out data is…</vt:lpstr>
      <vt:lpstr>Conclusion—Feedlot Closeout data</vt:lpstr>
      <vt:lpstr>Producer Progress in Feed Efficiency Wardens Farm, IA</vt:lpstr>
      <vt:lpstr>How much is a modest improvement in efficiency worth?</vt:lpstr>
      <vt:lpstr>Value of Improved Efficiency in Feedlot Sector</vt:lpstr>
      <vt:lpstr>Understanding the components of feed efficiency</vt:lpstr>
      <vt:lpstr>Understanding the components of efficiency</vt:lpstr>
      <vt:lpstr>EPD for Efficiency and  Input Traits DO Exist</vt:lpstr>
      <vt:lpstr>We can learn a lot about intake by looking at output!</vt:lpstr>
      <vt:lpstr>What Role Does Genetics Play?</vt:lpstr>
      <vt:lpstr>Life cycle energy intake/kg edible product</vt:lpstr>
      <vt:lpstr>What’s an efficient beef cow?</vt:lpstr>
      <vt:lpstr>What’s the ideal beef cow?</vt:lpstr>
      <vt:lpstr>From your customer’s perspective</vt:lpstr>
      <vt:lpstr>Defining Feed Efficiency for Cow Herd</vt:lpstr>
      <vt:lpstr>PowerPoint Presentation</vt:lpstr>
      <vt:lpstr>Interpret Jenkins and Ferrell study into “Cowboy Terms”</vt:lpstr>
      <vt:lpstr>What do other studies suggest?</vt:lpstr>
      <vt:lpstr>Meyer, et al., 2008</vt:lpstr>
      <vt:lpstr>Crowley, et al., CSU: 2011</vt:lpstr>
      <vt:lpstr>What are the folks down-under and up North finding?</vt:lpstr>
      <vt:lpstr>Efficiency in Cows</vt:lpstr>
      <vt:lpstr>Summary: Dams of High, Medium and Low RFI calves</vt:lpstr>
      <vt:lpstr>What to do? What to do?</vt:lpstr>
      <vt:lpstr>Improve Efficiency of Feed Utilization or Match Nutrient Demand to Environment?</vt:lpstr>
      <vt:lpstr>Reproducing Cowherd Efficiency</vt:lpstr>
      <vt:lpstr>Why a Genomic Approach?</vt:lpstr>
      <vt:lpstr>What Impact Can (will) Genomics Have?</vt:lpstr>
      <vt:lpstr>Our Charge to You:</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Weaber</dc:creator>
  <cp:lastModifiedBy>Shauna Hermel</cp:lastModifiedBy>
  <cp:revision>84</cp:revision>
  <cp:lastPrinted>2012-10-02T19:38:24Z</cp:lastPrinted>
  <dcterms:created xsi:type="dcterms:W3CDTF">2012-01-21T04:43:10Z</dcterms:created>
  <dcterms:modified xsi:type="dcterms:W3CDTF">2012-10-05T03:26:17Z</dcterms:modified>
</cp:coreProperties>
</file>